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9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37"/>
  </p:handoutMasterIdLst>
  <p:sldIdLst>
    <p:sldId id="256" r:id="rId3"/>
    <p:sldId id="257" r:id="rId4"/>
    <p:sldId id="301" r:id="rId5"/>
    <p:sldId id="260" r:id="rId6"/>
    <p:sldId id="259" r:id="rId7"/>
    <p:sldId id="261" r:id="rId8"/>
    <p:sldId id="263" r:id="rId9"/>
    <p:sldId id="262" r:id="rId10"/>
    <p:sldId id="264" r:id="rId11"/>
    <p:sldId id="266" r:id="rId12"/>
    <p:sldId id="271" r:id="rId13"/>
    <p:sldId id="272" r:id="rId14"/>
    <p:sldId id="273" r:id="rId15"/>
    <p:sldId id="274" r:id="rId16"/>
    <p:sldId id="275" r:id="rId17"/>
    <p:sldId id="331" r:id="rId18"/>
    <p:sldId id="267" r:id="rId19"/>
    <p:sldId id="281" r:id="rId20"/>
    <p:sldId id="282" r:id="rId21"/>
    <p:sldId id="348" r:id="rId22"/>
    <p:sldId id="268" r:id="rId23"/>
    <p:sldId id="284" r:id="rId24"/>
    <p:sldId id="285" r:id="rId26"/>
    <p:sldId id="286" r:id="rId27"/>
    <p:sldId id="287" r:id="rId28"/>
    <p:sldId id="288" r:id="rId29"/>
    <p:sldId id="269" r:id="rId30"/>
    <p:sldId id="290" r:id="rId31"/>
    <p:sldId id="291" r:id="rId32"/>
    <p:sldId id="270" r:id="rId33"/>
    <p:sldId id="265" r:id="rId34"/>
    <p:sldId id="295" r:id="rId35"/>
    <p:sldId id="300" r:id="rId36"/>
  </p:sldIdLst>
  <p:sldSz cx="9601200" cy="12801600" type="A3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7" userDrawn="1">
          <p15:clr>
            <a:srgbClr val="A4A3A4"/>
          </p15:clr>
        </p15:guide>
        <p15:guide id="2" pos="2997" userDrawn="1">
          <p15:clr>
            <a:srgbClr val="A4A3A4"/>
          </p15:clr>
        </p15:guide>
        <p15:guide id="1" orient="horz" pos="4426" userDrawn="1">
          <p15:clr>
            <a:srgbClr val="A4A3A4"/>
          </p15:clr>
        </p15:guide>
        <p15:guide id="4" orient="horz" pos="2418" userDrawn="1">
          <p15:clr>
            <a:srgbClr val="A4A3A4"/>
          </p15:clr>
        </p15:guide>
        <p15:guide id="3" orient="horz" pos="1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4E8F"/>
    <a:srgbClr val="E9ECF6"/>
    <a:srgbClr val="1261A6"/>
    <a:srgbClr val="67C3BF"/>
    <a:srgbClr val="B2DEE1"/>
    <a:srgbClr val="1987D7"/>
    <a:srgbClr val="F0AF00"/>
    <a:srgbClr val="2F839B"/>
    <a:srgbClr val="424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4067"/>
        <p:guide pos="2997"/>
        <p:guide orient="horz" pos="4426"/>
        <p:guide orient="horz" pos="2418"/>
        <p:guide orient="horz" pos="1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347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44055" y="1706880"/>
            <a:ext cx="7716870" cy="479808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3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944055" y="6646081"/>
            <a:ext cx="7716870" cy="274848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520" spc="20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79115" y="1444800"/>
            <a:ext cx="8641080" cy="1023456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44055" y="4636800"/>
            <a:ext cx="7716870" cy="190176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3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944055" y="6646081"/>
            <a:ext cx="7716870" cy="88032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52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9115" y="2782080"/>
            <a:ext cx="8638245" cy="888384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67755" y="7183681"/>
            <a:ext cx="6117930" cy="143136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62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567755" y="8615041"/>
            <a:ext cx="6117930" cy="161952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79115" y="2802240"/>
            <a:ext cx="4076730" cy="886368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49135" y="2802240"/>
            <a:ext cx="4076730" cy="8863681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79115" y="2667840"/>
            <a:ext cx="4207140" cy="71232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79115" y="3460800"/>
            <a:ext cx="4207140" cy="820512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910653" y="2653894"/>
            <a:ext cx="4207140" cy="71232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910653" y="3460800"/>
            <a:ext cx="4207140" cy="820512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79115" y="2903040"/>
            <a:ext cx="4121048" cy="860160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000940" y="2903040"/>
            <a:ext cx="4116420" cy="860160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059905" y="1706880"/>
            <a:ext cx="822150" cy="9387841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94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20090" y="1706880"/>
            <a:ext cx="7220745" cy="9387841"/>
          </a:xfrm>
        </p:spPr>
        <p:txBody>
          <a:bodyPr vert="eaVert" lIns="46800" tIns="46800" rIns="46800" bIns="46800"/>
          <a:lstStyle>
            <a:lvl1pPr marL="240030" indent="-240030">
              <a:spcAft>
                <a:spcPts val="1000"/>
              </a:spcAft>
              <a:defRPr spc="300"/>
            </a:lvl1pPr>
            <a:lvl2pPr marL="720090" indent="-240030">
              <a:defRPr spc="300"/>
            </a:lvl2pPr>
            <a:lvl3pPr marL="1200150" indent="-240030">
              <a:defRPr spc="300"/>
            </a:lvl3pPr>
            <a:lvl4pPr marL="1680210" indent="-240030">
              <a:defRPr spc="300"/>
            </a:lvl4pPr>
            <a:lvl5pPr marL="2160270" indent="-2400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79115" y="1135680"/>
            <a:ext cx="8638245" cy="131712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79115" y="2782080"/>
            <a:ext cx="8638245" cy="888384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81950" y="11786881"/>
            <a:ext cx="2126250" cy="59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241350" y="11786881"/>
            <a:ext cx="3118500" cy="59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991110" y="11786881"/>
            <a:ext cx="2126250" cy="59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60120" rtl="0" eaLnBrk="1" fontAlgn="auto" latinLnBrk="0" hangingPunct="1">
        <a:lnSpc>
          <a:spcPct val="100000"/>
        </a:lnSpc>
        <a:spcBef>
          <a:spcPct val="0"/>
        </a:spcBef>
        <a:buNone/>
        <a:defRPr sz="378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72009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90370" algn="l"/>
          <a:tab pos="1690370" algn="l"/>
          <a:tab pos="1690370" algn="l"/>
          <a:tab pos="1690370" algn="l"/>
        </a:tabLst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20015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8021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16027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0.xml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69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tags" Target="../tags/tag147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image" Target="../media/image20.png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90.xml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09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39.xml"/><Relationship Id="rId14" Type="http://schemas.openxmlformats.org/officeDocument/2006/relationships/image" Target="../media/image27.jpeg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2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47.xml"/><Relationship Id="rId1" Type="http://schemas.openxmlformats.org/officeDocument/2006/relationships/tags" Target="../tags/tag24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55.xml"/><Relationship Id="rId1" Type="http://schemas.openxmlformats.org/officeDocument/2006/relationships/tags" Target="../tags/tag24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75.xml"/><Relationship Id="rId25" Type="http://schemas.openxmlformats.org/officeDocument/2006/relationships/tags" Target="../tags/tag274.xml"/><Relationship Id="rId24" Type="http://schemas.openxmlformats.org/officeDocument/2006/relationships/image" Target="../media/image37.png"/><Relationship Id="rId23" Type="http://schemas.openxmlformats.org/officeDocument/2006/relationships/tags" Target="../tags/tag273.xml"/><Relationship Id="rId22" Type="http://schemas.openxmlformats.org/officeDocument/2006/relationships/image" Target="../media/image36.png"/><Relationship Id="rId21" Type="http://schemas.openxmlformats.org/officeDocument/2006/relationships/tags" Target="../tags/tag272.xml"/><Relationship Id="rId20" Type="http://schemas.openxmlformats.org/officeDocument/2006/relationships/image" Target="../media/image35.png"/><Relationship Id="rId2" Type="http://schemas.openxmlformats.org/officeDocument/2006/relationships/tags" Target="../tags/tag256.xml"/><Relationship Id="rId19" Type="http://schemas.openxmlformats.org/officeDocument/2006/relationships/tags" Target="../tags/tag271.xml"/><Relationship Id="rId18" Type="http://schemas.openxmlformats.org/officeDocument/2006/relationships/image" Target="../media/image34.png"/><Relationship Id="rId17" Type="http://schemas.openxmlformats.org/officeDocument/2006/relationships/tags" Target="../tags/tag270.xml"/><Relationship Id="rId16" Type="http://schemas.openxmlformats.org/officeDocument/2006/relationships/image" Target="../media/image33.png"/><Relationship Id="rId15" Type="http://schemas.openxmlformats.org/officeDocument/2006/relationships/tags" Target="../tags/tag269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2.xml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image" Target="../media/image38.jpeg"/><Relationship Id="rId1" Type="http://schemas.openxmlformats.org/officeDocument/2006/relationships/tags" Target="../tags/tag2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image" Target="../media/image39.webp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98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tags" Target="../tags/tag28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13.xml"/><Relationship Id="rId15" Type="http://schemas.openxmlformats.org/officeDocument/2006/relationships/tags" Target="../tags/tag312.xml"/><Relationship Id="rId14" Type="http://schemas.openxmlformats.org/officeDocument/2006/relationships/tags" Target="../tags/tag311.xml"/><Relationship Id="rId13" Type="http://schemas.openxmlformats.org/officeDocument/2006/relationships/tags" Target="../tags/tag310.xml"/><Relationship Id="rId12" Type="http://schemas.openxmlformats.org/officeDocument/2006/relationships/tags" Target="../tags/tag309.xml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45.xml"/><Relationship Id="rId15" Type="http://schemas.openxmlformats.org/officeDocument/2006/relationships/tags" Target="../tags/tag344.xml"/><Relationship Id="rId14" Type="http://schemas.openxmlformats.org/officeDocument/2006/relationships/tags" Target="../tags/tag343.xml"/><Relationship Id="rId13" Type="http://schemas.openxmlformats.org/officeDocument/2006/relationships/tags" Target="../tags/tag342.xml"/><Relationship Id="rId12" Type="http://schemas.openxmlformats.org/officeDocument/2006/relationships/tags" Target="../tags/tag341.xml"/><Relationship Id="rId11" Type="http://schemas.openxmlformats.org/officeDocument/2006/relationships/tags" Target="../tags/tag340.xml"/><Relationship Id="rId10" Type="http://schemas.openxmlformats.org/officeDocument/2006/relationships/tags" Target="../tags/tag339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6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tags" Target="../tags/tag81.xml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52705" y="11430"/>
            <a:ext cx="9651365" cy="1288986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25233" y="11718290"/>
            <a:ext cx="7143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olidFill>
                  <a:schemeClr val="bg1"/>
                </a:solidFill>
              </a:rPr>
              <a:t>中方县人民政府</a:t>
            </a:r>
            <a:endParaRPr lang="zh-CN" sz="1600" b="1">
              <a:solidFill>
                <a:schemeClr val="bg1"/>
              </a:solidFill>
            </a:endParaRPr>
          </a:p>
          <a:p>
            <a:pPr algn="ctr"/>
            <a:r>
              <a:rPr lang="en-US" altLang="zh-CN" sz="1600" b="1">
                <a:solidFill>
                  <a:schemeClr val="bg1"/>
                </a:solidFill>
              </a:rPr>
              <a:t>2024</a:t>
            </a:r>
            <a:r>
              <a:rPr lang="zh-CN" altLang="en-US" sz="1600" b="1">
                <a:solidFill>
                  <a:schemeClr val="bg1"/>
                </a:solidFill>
              </a:rPr>
              <a:t>年</a:t>
            </a:r>
            <a:r>
              <a:rPr lang="en-US" altLang="zh-CN" sz="1600" b="1">
                <a:solidFill>
                  <a:schemeClr val="bg1"/>
                </a:solidFill>
              </a:rPr>
              <a:t>9</a:t>
            </a:r>
            <a:r>
              <a:rPr lang="zh-CN" altLang="en-US" sz="1600" b="1">
                <a:solidFill>
                  <a:schemeClr val="bg1"/>
                </a:solidFill>
              </a:rPr>
              <a:t>月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-31750" y="0"/>
            <a:ext cx="9651365" cy="12900660"/>
          </a:xfrm>
          <a:prstGeom prst="rect">
            <a:avLst/>
          </a:prstGeom>
          <a:gradFill>
            <a:gsLst>
              <a:gs pos="44000">
                <a:srgbClr val="2F839B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225233" y="1595755"/>
            <a:ext cx="71431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中方县铁坡镇国土空间规划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（</a:t>
            </a:r>
            <a:r>
              <a:rPr lang="en-US" altLang="zh-CN" sz="4400" b="1">
                <a:solidFill>
                  <a:schemeClr val="bg1"/>
                </a:solidFill>
              </a:rPr>
              <a:t>2021</a:t>
            </a:r>
            <a:r>
              <a:rPr lang="en-US" altLang="zh-CN" sz="4400" b="1">
                <a:solidFill>
                  <a:schemeClr val="bg1"/>
                </a:solidFill>
                <a:sym typeface="+mn-ea"/>
              </a:rPr>
              <a:t>—</a:t>
            </a:r>
            <a:r>
              <a:rPr lang="en-US" altLang="zh-CN" sz="4400" b="1">
                <a:solidFill>
                  <a:schemeClr val="bg1"/>
                </a:solidFill>
              </a:rPr>
              <a:t>2035</a:t>
            </a:r>
            <a:r>
              <a:rPr lang="zh-CN" altLang="en-US" sz="4400" b="1">
                <a:solidFill>
                  <a:schemeClr val="bg1"/>
                </a:solidFill>
              </a:rPr>
              <a:t>年）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草案公示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12" name="图片 11" descr="乡镇行政区"/>
          <p:cNvPicPr>
            <a:picLocks noChangeAspect="1"/>
          </p:cNvPicPr>
          <p:nvPr/>
        </p:nvPicPr>
        <p:blipFill>
          <a:blip r:embed="rId4">
            <a:alphaModFix amt="60000"/>
          </a:blip>
          <a:srcRect r="18024"/>
          <a:stretch>
            <a:fillRect/>
          </a:stretch>
        </p:blipFill>
        <p:spPr>
          <a:xfrm>
            <a:off x="788035" y="3208655"/>
            <a:ext cx="7870190" cy="6780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3-铁坡镇/铁坡镇12.jpeg铁坡镇12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1650365"/>
          </a:xfrm>
          <a:prstGeom prst="rect">
            <a:avLst/>
          </a:prstGeom>
          <a:gradFill>
            <a:gsLst>
              <a:gs pos="8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3187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03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9520"/>
            <a:ext cx="3961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&gt;&gt;国土空间总体格局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&gt;&gt;落实三条控制线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&gt;&gt;规划分区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镇村体系与村庄引导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&gt;&gt;优化镇区空间格局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8277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国土空间格局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3.1 </a:t>
            </a:r>
            <a:r>
              <a:rPr lang="zh-CN" altLang="en-US" sz="3200">
                <a:solidFill>
                  <a:srgbClr val="D84E8F"/>
                </a:solidFill>
              </a:rPr>
              <a:t>国土空间总体格局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0875" y="2118995"/>
            <a:ext cx="8202295" cy="18046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355600" algn="l" fontAlgn="auto">
              <a:lnSpc>
                <a:spcPct val="120000"/>
              </a:lnSpc>
            </a:pPr>
            <a:r>
              <a:rPr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统筹生态空间、农业空间、城镇空间的融合共生，构建“</a:t>
            </a:r>
            <a:r>
              <a:rPr sz="2400" b="1" dirty="0">
                <a:solidFill>
                  <a:srgbClr val="D84E8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一屏两水四区、一主三副两轴</a:t>
            </a:r>
            <a:r>
              <a:rPr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”的镇域国土空间开发保护总体格局</a:t>
            </a:r>
            <a:r>
              <a:rPr lang="zh-CN" altLang="en-US" sz="2000">
                <a:solidFill>
                  <a:schemeClr val="tx1"/>
                </a:solidFill>
              </a:rPr>
              <a:t>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0400" y="4174490"/>
            <a:ext cx="8196580" cy="339090"/>
            <a:chOff x="1040" y="6704"/>
            <a:chExt cx="12908" cy="534"/>
          </a:xfrm>
        </p:grpSpPr>
        <p:sp>
          <p:nvSpPr>
            <p:cNvPr id="11" name="矩形 10"/>
            <p:cNvSpPr/>
            <p:nvPr/>
          </p:nvSpPr>
          <p:spPr>
            <a:xfrm>
              <a:off x="1040" y="6704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一屏</a:t>
              </a:r>
              <a:endParaRPr lang="zh-CN" altLang="en-US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60" y="6704"/>
              <a:ext cx="11588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即由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镇域中部山体为主体的中部生态屏障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60400" y="4591050"/>
            <a:ext cx="8196580" cy="339090"/>
            <a:chOff x="1040" y="7349"/>
            <a:chExt cx="12908" cy="534"/>
          </a:xfrm>
        </p:grpSpPr>
        <p:sp>
          <p:nvSpPr>
            <p:cNvPr id="16" name="矩形 15"/>
            <p:cNvSpPr/>
            <p:nvPr/>
          </p:nvSpPr>
          <p:spPr>
            <a:xfrm>
              <a:off x="1040" y="7349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两水</a:t>
              </a:r>
              <a:endParaRPr lang="zh-CN" altLang="en-US" b="1"/>
            </a:p>
          </p:txBody>
        </p:sp>
        <p:sp>
          <p:nvSpPr>
            <p:cNvPr id="17" name="矩形 16"/>
            <p:cNvSpPr/>
            <p:nvPr/>
          </p:nvSpPr>
          <p:spPr>
            <a:xfrm>
              <a:off x="2360" y="7349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以楼下江、湾溪为镇域水安全廊道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60400" y="4972685"/>
            <a:ext cx="8197215" cy="640080"/>
            <a:chOff x="1040" y="7892"/>
            <a:chExt cx="12909" cy="667"/>
          </a:xfrm>
        </p:grpSpPr>
        <p:sp>
          <p:nvSpPr>
            <p:cNvPr id="18" name="矩形 17"/>
            <p:cNvSpPr/>
            <p:nvPr/>
          </p:nvSpPr>
          <p:spPr>
            <a:xfrm>
              <a:off x="1040" y="8024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四区</a:t>
              </a:r>
              <a:endParaRPr lang="zh-CN" altLang="en-US" b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2360" y="7892"/>
              <a:ext cx="11589" cy="651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东部金秋梨产业发展区、南部传统村落保护与发展区、西部现代农业发展区、北部中药材发展区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0400" y="5655310"/>
            <a:ext cx="8196580" cy="339090"/>
            <a:chOff x="1040" y="8684"/>
            <a:chExt cx="12908" cy="534"/>
          </a:xfrm>
        </p:grpSpPr>
        <p:sp>
          <p:nvSpPr>
            <p:cNvPr id="20" name="矩形 19"/>
            <p:cNvSpPr/>
            <p:nvPr/>
          </p:nvSpPr>
          <p:spPr>
            <a:xfrm>
              <a:off x="1040" y="8684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一主</a:t>
              </a:r>
              <a:endParaRPr lang="zh-CN" altLang="en-US" b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2360" y="8684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即铁坡镇镇区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0400" y="6071870"/>
            <a:ext cx="8196580" cy="339090"/>
            <a:chOff x="1040" y="9329"/>
            <a:chExt cx="12908" cy="534"/>
          </a:xfrm>
        </p:grpSpPr>
        <p:sp>
          <p:nvSpPr>
            <p:cNvPr id="22" name="矩形 21"/>
            <p:cNvSpPr/>
            <p:nvPr/>
          </p:nvSpPr>
          <p:spPr>
            <a:xfrm>
              <a:off x="1040" y="9329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三副</a:t>
              </a:r>
              <a:endParaRPr lang="zh-CN" altLang="en-US" b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2360" y="9329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即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以</a:t>
              </a:r>
              <a:r>
                <a:rPr 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板溪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、活</a:t>
              </a:r>
              <a:r>
                <a:rPr 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龙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、江坪三个中心村为镇域副中心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5320" y="6479540"/>
            <a:ext cx="8196580" cy="339090"/>
            <a:chOff x="1040" y="9329"/>
            <a:chExt cx="12908" cy="534"/>
          </a:xfrm>
        </p:grpSpPr>
        <p:sp>
          <p:nvSpPr>
            <p:cNvPr id="8" name="矩形 7"/>
            <p:cNvSpPr/>
            <p:nvPr/>
          </p:nvSpPr>
          <p:spPr>
            <a:xfrm>
              <a:off x="1040" y="9329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两轴</a:t>
              </a:r>
              <a:endParaRPr lang="zh-CN" altLang="en-US" b="1"/>
            </a:p>
          </p:txBody>
        </p:sp>
        <p:sp>
          <p:nvSpPr>
            <p:cNvPr id="9" name="矩形 8"/>
            <p:cNvSpPr/>
            <p:nvPr/>
          </p:nvSpPr>
          <p:spPr>
            <a:xfrm>
              <a:off x="2360" y="9329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以省道322、省道553为轴带的两条区域发展轴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969760"/>
            <a:ext cx="7635875" cy="5749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330" y="10560685"/>
            <a:ext cx="779145" cy="21977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3.2 </a:t>
            </a:r>
            <a:r>
              <a:rPr lang="zh-CN" altLang="en-US" sz="3200">
                <a:solidFill>
                  <a:srgbClr val="D84E8F"/>
                </a:solidFill>
              </a:rPr>
              <a:t>统筹划定国土空间控制线</a:t>
            </a:r>
            <a:endParaRPr lang="zh-CN" altLang="en-US" sz="3200">
              <a:solidFill>
                <a:srgbClr val="D84E8F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25500" y="2343785"/>
            <a:ext cx="3483610" cy="2621280"/>
            <a:chOff x="1040" y="3691"/>
            <a:chExt cx="5486" cy="4128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40" y="3691"/>
              <a:ext cx="5486" cy="843"/>
            </a:xfrm>
            <a:prstGeom prst="rect">
              <a:avLst/>
            </a:prstGeom>
            <a:solidFill>
              <a:srgbClr val="D84E8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耕地和永久基本农田</a:t>
              </a:r>
              <a:endParaRPr lang="zh-CN" altLang="en-US" sz="2400" b="1"/>
            </a:p>
          </p:txBody>
        </p:sp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1058" y="4897"/>
              <a:ext cx="5453" cy="292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>
                <a:lnSpc>
                  <a:spcPct val="150000"/>
                </a:lnSpc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严格落实耕地和永久基本农田保护任务，规划至</a:t>
              </a:r>
              <a:r>
                <a:rPr lang="en-US" altLang="zh-CN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2035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，铁坡镇耕地保护目标</a:t>
              </a:r>
              <a:r>
                <a:rPr 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20704.35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亩，永久基本农田保护面积</a:t>
              </a:r>
              <a:r>
                <a:rPr 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19694.10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亩。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02275" y="5806440"/>
            <a:ext cx="3483610" cy="2621280"/>
            <a:chOff x="1040" y="3691"/>
            <a:chExt cx="5486" cy="4128"/>
          </a:xfrm>
        </p:grpSpPr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1040" y="3691"/>
              <a:ext cx="5486" cy="843"/>
            </a:xfrm>
            <a:prstGeom prst="rect">
              <a:avLst/>
            </a:prstGeom>
            <a:solidFill>
              <a:srgbClr val="D84E8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生态保护红线</a:t>
              </a:r>
              <a:endParaRPr lang="zh-CN" altLang="en-US" sz="2400" b="1"/>
            </a:p>
          </p:txBody>
        </p:sp>
        <p:sp>
          <p:nvSpPr>
            <p:cNvPr id="22" name="矩形 21"/>
            <p:cNvSpPr/>
            <p:nvPr>
              <p:custDataLst>
                <p:tags r:id="rId7"/>
              </p:custDataLst>
            </p:nvPr>
          </p:nvSpPr>
          <p:spPr>
            <a:xfrm>
              <a:off x="1058" y="4897"/>
              <a:ext cx="5453" cy="292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/>
                  </a:solidFill>
                </a:rPr>
                <a:t>科学划定生态保护红线，规划至2035年，铁坡镇生态保护红线面</a:t>
              </a:r>
              <a:endParaRPr lang="zh-CN" altLang="en-US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/>
                  </a:solidFill>
                </a:rPr>
                <a:t>积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1144.46</a:t>
              </a:r>
              <a:r>
                <a:rPr lang="zh-CN" altLang="en-US">
                  <a:solidFill>
                    <a:schemeClr val="tx1"/>
                  </a:solidFill>
                </a:rPr>
                <a:t>公顷。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60400" y="9338310"/>
            <a:ext cx="3483610" cy="2621280"/>
            <a:chOff x="1040" y="3691"/>
            <a:chExt cx="5486" cy="412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40" y="3691"/>
              <a:ext cx="5486" cy="843"/>
            </a:xfrm>
            <a:prstGeom prst="rect">
              <a:avLst/>
            </a:prstGeom>
            <a:solidFill>
              <a:srgbClr val="D84E8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城镇开发边界</a:t>
              </a:r>
              <a:endParaRPr lang="zh-CN" altLang="en-US" sz="2400" b="1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58" y="4897"/>
              <a:ext cx="5453" cy="292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 fontAlgn="auto">
                <a:lnSpc>
                  <a:spcPct val="120000"/>
                </a:lnSpc>
                <a:buClrTx/>
                <a:buSzTx/>
                <a:buNone/>
              </a:pPr>
              <a:r>
                <a:rPr lang="zh-CN" altLang="en-US">
                  <a:solidFill>
                    <a:schemeClr val="tx1"/>
                  </a:solidFill>
                </a:rPr>
                <a:t>实施严格的节约用地制度，防止城乡建设无序蔓延。全镇划定城镇开发边界</a:t>
              </a:r>
              <a:r>
                <a:rPr lang="en-US" altLang="zh-CN" b="1">
                  <a:solidFill>
                    <a:srgbClr val="FF0000"/>
                  </a:solidFill>
                </a:rPr>
                <a:t>22.07</a:t>
              </a:r>
              <a:r>
                <a:rPr lang="zh-CN" altLang="en-US">
                  <a:solidFill>
                    <a:schemeClr val="tx1"/>
                  </a:solidFill>
                </a:rPr>
                <a:t>公顷，其中铁坡村</a:t>
              </a:r>
              <a:r>
                <a:rPr lang="en-US" altLang="zh-CN" b="1">
                  <a:solidFill>
                    <a:srgbClr val="FF0000"/>
                  </a:solidFill>
                </a:rPr>
                <a:t>15.52</a:t>
              </a:r>
              <a:r>
                <a:rPr lang="zh-CN" altLang="en-US">
                  <a:solidFill>
                    <a:schemeClr val="tx1"/>
                  </a:solidFill>
                </a:rPr>
                <a:t>公顷、活水村</a:t>
              </a:r>
              <a:r>
                <a:rPr lang="en-US" altLang="zh-CN" b="1">
                  <a:solidFill>
                    <a:srgbClr val="FF0000"/>
                  </a:solidFill>
                </a:rPr>
                <a:t>3.58</a:t>
              </a:r>
              <a:r>
                <a:rPr lang="zh-CN" altLang="en-US">
                  <a:solidFill>
                    <a:schemeClr val="tx1"/>
                  </a:solidFill>
                </a:rPr>
                <a:t>公顷、阳丰村</a:t>
              </a:r>
              <a:r>
                <a:rPr lang="en-US" altLang="zh-CN" b="1">
                  <a:solidFill>
                    <a:srgbClr val="FF0000"/>
                  </a:solidFill>
                </a:rPr>
                <a:t>2.97</a:t>
              </a:r>
              <a:r>
                <a:rPr lang="zh-CN" altLang="en-US">
                  <a:solidFill>
                    <a:schemeClr val="tx1"/>
                  </a:solidFill>
                </a:rPr>
                <a:t>公顷。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1498600" y="5440680"/>
            <a:ext cx="678434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498600" y="8904605"/>
            <a:ext cx="678434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8180" y="2341880"/>
            <a:ext cx="3540125" cy="26498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4505" y="5826125"/>
            <a:ext cx="3540125" cy="26593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6100" y="9338310"/>
            <a:ext cx="3540125" cy="265176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3.3 </a:t>
            </a:r>
            <a:r>
              <a:rPr lang="zh-CN" altLang="en-US" sz="3200">
                <a:solidFill>
                  <a:srgbClr val="D84E8F"/>
                </a:solidFill>
              </a:rPr>
              <a:t>规划分区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85165" y="2021205"/>
            <a:ext cx="8201660" cy="149288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全镇共划分生态保护区、农田保护区、城镇发展区、乡村发展区、矿产能源发展区</a:t>
            </a: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类一级规划分区，进一步划分城镇集中建设区、其他城镇建设区、村庄建设区、一般农业区、林业发展区</a:t>
            </a: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类二级规划分区。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55" y="4558030"/>
            <a:ext cx="8930640" cy="6700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485" y="8484235"/>
            <a:ext cx="842010" cy="27743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3.4 </a:t>
            </a:r>
            <a:r>
              <a:rPr lang="zh-CN" altLang="en-US" sz="3200">
                <a:solidFill>
                  <a:srgbClr val="D84E8F"/>
                </a:solidFill>
              </a:rPr>
              <a:t>镇村体系与村庄引导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67385" y="2157095"/>
            <a:ext cx="1924050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村庄分类</a:t>
            </a:r>
            <a:endParaRPr lang="zh-CN" altLang="en-US" sz="2400" b="1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71830" y="2710815"/>
            <a:ext cx="8202295" cy="96139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规划构建</a:t>
            </a:r>
            <a:r>
              <a:rPr lang="zh-CN" altLang="en-US" sz="2400" b="1">
                <a:solidFill>
                  <a:srgbClr val="D84E8F"/>
                </a:solidFill>
              </a:rPr>
              <a:t>“镇区—中心村—一般村”</a:t>
            </a:r>
            <a:r>
              <a:rPr lang="zh-CN" altLang="en-US">
                <a:solidFill>
                  <a:schemeClr val="tx1"/>
                </a:solidFill>
              </a:rPr>
              <a:t>三级镇村体系。规划村庄类型分为农业发展类、集聚提升类、特色保护类三类。</a:t>
            </a: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0" name="组合 29"/>
          <p:cNvGrpSpPr/>
          <p:nvPr>
            <p:custDataLst>
              <p:tags r:id="rId6"/>
            </p:custDataLst>
          </p:nvPr>
        </p:nvGrpSpPr>
        <p:grpSpPr>
          <a:xfrm>
            <a:off x="809625" y="3930650"/>
            <a:ext cx="8102600" cy="854710"/>
            <a:chOff x="1275" y="6415"/>
            <a:chExt cx="12760" cy="1346"/>
          </a:xfrm>
        </p:grpSpPr>
        <p:sp>
          <p:nvSpPr>
            <p:cNvPr id="8" name="圆角矩形 7"/>
            <p:cNvSpPr/>
            <p:nvPr>
              <p:custDataLst>
                <p:tags r:id="rId7"/>
              </p:custDataLst>
            </p:nvPr>
          </p:nvSpPr>
          <p:spPr>
            <a:xfrm>
              <a:off x="1275" y="6415"/>
              <a:ext cx="12760" cy="1346"/>
            </a:xfrm>
            <a:prstGeom prst="roundRect">
              <a:avLst/>
            </a:prstGeom>
            <a:noFill/>
            <a:ln w="31750"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8"/>
              </p:custDataLst>
            </p:nvPr>
          </p:nvSpPr>
          <p:spPr>
            <a:xfrm>
              <a:off x="1655" y="6655"/>
              <a:ext cx="2060" cy="909"/>
            </a:xfrm>
            <a:prstGeom prst="roundRect">
              <a:avLst>
                <a:gd name="adj" fmla="val 36666"/>
              </a:avLst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ym typeface="+mn-ea"/>
                </a:rPr>
                <a:t>镇区</a:t>
              </a:r>
              <a:endParaRPr lang="zh-CN" altLang="en-US" sz="2400" b="1"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4595" y="6575"/>
              <a:ext cx="2480" cy="1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</a:t>
              </a:r>
              <a:endPara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10"/>
              </p:custDataLst>
            </p:nvPr>
          </p:nvSpPr>
          <p:spPr>
            <a:xfrm>
              <a:off x="7606" y="6655"/>
              <a:ext cx="6199" cy="909"/>
            </a:xfrm>
            <a:prstGeom prst="roundRect">
              <a:avLst>
                <a:gd name="adj" fmla="val 36666"/>
              </a:avLst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镇政府驻地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1"/>
            </p:custDataLst>
          </p:nvPr>
        </p:nvGrpSpPr>
        <p:grpSpPr>
          <a:xfrm>
            <a:off x="809625" y="5007610"/>
            <a:ext cx="8102600" cy="854710"/>
            <a:chOff x="1275" y="8077"/>
            <a:chExt cx="12760" cy="1346"/>
          </a:xfrm>
        </p:grpSpPr>
        <p:sp>
          <p:nvSpPr>
            <p:cNvPr id="16" name="圆角矩形 15"/>
            <p:cNvSpPr/>
            <p:nvPr>
              <p:custDataLst>
                <p:tags r:id="rId12"/>
              </p:custDataLst>
            </p:nvPr>
          </p:nvSpPr>
          <p:spPr>
            <a:xfrm>
              <a:off x="1275" y="8077"/>
              <a:ext cx="12760" cy="1346"/>
            </a:xfrm>
            <a:prstGeom prst="roundRect">
              <a:avLst/>
            </a:prstGeom>
            <a:noFill/>
            <a:ln w="31750"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>
              <p:custDataLst>
                <p:tags r:id="rId13"/>
              </p:custDataLst>
            </p:nvPr>
          </p:nvSpPr>
          <p:spPr>
            <a:xfrm>
              <a:off x="1655" y="8317"/>
              <a:ext cx="2060" cy="909"/>
            </a:xfrm>
            <a:prstGeom prst="roundRect">
              <a:avLst>
                <a:gd name="adj" fmla="val 36666"/>
              </a:avLst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ym typeface="+mn-ea"/>
                </a:rPr>
                <a:t>中心村</a:t>
              </a:r>
              <a:endParaRPr lang="zh-CN" altLang="en-US" sz="2400" b="1"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4595" y="8237"/>
              <a:ext cx="2480" cy="1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</a:t>
              </a:r>
              <a:endPara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15"/>
              </p:custDataLst>
            </p:nvPr>
          </p:nvSpPr>
          <p:spPr>
            <a:xfrm>
              <a:off x="7606" y="8317"/>
              <a:ext cx="6199" cy="909"/>
            </a:xfrm>
            <a:prstGeom prst="roundRect">
              <a:avLst>
                <a:gd name="adj" fmla="val 36666"/>
              </a:avLst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板溪村、活龙村、江坪村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6"/>
            </p:custDataLst>
          </p:nvPr>
        </p:nvGrpSpPr>
        <p:grpSpPr>
          <a:xfrm>
            <a:off x="809625" y="6084570"/>
            <a:ext cx="8102600" cy="1285875"/>
            <a:chOff x="1275" y="9807"/>
            <a:chExt cx="12760" cy="2025"/>
          </a:xfrm>
        </p:grpSpPr>
        <p:sp>
          <p:nvSpPr>
            <p:cNvPr id="21" name="圆角矩形 20"/>
            <p:cNvSpPr/>
            <p:nvPr>
              <p:custDataLst>
                <p:tags r:id="rId17"/>
              </p:custDataLst>
            </p:nvPr>
          </p:nvSpPr>
          <p:spPr>
            <a:xfrm>
              <a:off x="1275" y="9807"/>
              <a:ext cx="12760" cy="2025"/>
            </a:xfrm>
            <a:prstGeom prst="roundRect">
              <a:avLst/>
            </a:prstGeom>
            <a:noFill/>
            <a:ln w="31750"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>
              <p:custDataLst>
                <p:tags r:id="rId18"/>
              </p:custDataLst>
            </p:nvPr>
          </p:nvSpPr>
          <p:spPr>
            <a:xfrm>
              <a:off x="1655" y="10351"/>
              <a:ext cx="2060" cy="909"/>
            </a:xfrm>
            <a:prstGeom prst="roundRect">
              <a:avLst>
                <a:gd name="adj" fmla="val 36666"/>
              </a:avLst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ym typeface="+mn-ea"/>
                </a:rPr>
                <a:t>一般村</a:t>
              </a:r>
              <a:endParaRPr lang="zh-CN" altLang="en-US" sz="2400" b="1">
                <a:sym typeface="+mn-ea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595" y="10271"/>
              <a:ext cx="2480" cy="1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8</a:t>
              </a:r>
              <a:r>
                <a:rPr lang="zh-CN" altLang="en-US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</a:t>
              </a:r>
              <a:endPara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圆角矩形 23"/>
            <p:cNvSpPr/>
            <p:nvPr>
              <p:custDataLst>
                <p:tags r:id="rId20"/>
              </p:custDataLst>
            </p:nvPr>
          </p:nvSpPr>
          <p:spPr>
            <a:xfrm>
              <a:off x="7606" y="10047"/>
              <a:ext cx="6200" cy="1649"/>
            </a:xfrm>
            <a:prstGeom prst="roundRect">
              <a:avLst>
                <a:gd name="adj" fmla="val 25651"/>
              </a:avLst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indent="0">
                <a:lnSpc>
                  <a:spcPct val="150000"/>
                </a:lnSpc>
                <a:buClrTx/>
                <a:buSzTx/>
                <a:buFont typeface="Wingdings" panose="05000000000000000000" charset="0"/>
                <a:buNone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铁坡村、锦溪村、阳丰村、活水村、金银村、梨花村、培丰村、杨柳村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1" name="矩形 30"/>
          <p:cNvSpPr/>
          <p:nvPr>
            <p:custDataLst>
              <p:tags r:id="rId21"/>
            </p:custDataLst>
          </p:nvPr>
        </p:nvSpPr>
        <p:spPr>
          <a:xfrm>
            <a:off x="667385" y="7700010"/>
            <a:ext cx="2731770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村庄规划指引</a:t>
            </a:r>
            <a:endParaRPr lang="zh-CN" altLang="en-US" sz="2400" b="1"/>
          </a:p>
        </p:txBody>
      </p:sp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671830" y="8124190"/>
            <a:ext cx="8202295" cy="455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0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村庄指标分解表</a:t>
            </a:r>
            <a:endParaRPr lang="zh-CN" altLang="en-US" sz="1600">
              <a:solidFill>
                <a:schemeClr val="tx1"/>
              </a:solidFill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3"/>
            </p:custDataLst>
          </p:nvPr>
        </p:nvGraphicFramePr>
        <p:xfrm>
          <a:off x="234950" y="8615045"/>
          <a:ext cx="9034145" cy="4069715"/>
        </p:xfrm>
        <a:graphic>
          <a:graphicData uri="http://schemas.openxmlformats.org/drawingml/2006/table">
            <a:tbl>
              <a:tblPr/>
              <a:tblGrid>
                <a:gridCol w="778510"/>
                <a:gridCol w="1431290"/>
                <a:gridCol w="1431925"/>
                <a:gridCol w="1430655"/>
                <a:gridCol w="1431290"/>
                <a:gridCol w="2530475"/>
              </a:tblGrid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行政村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耕地保护目标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永久基本农田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生态保护红线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城镇开发边界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下发村庄建设用地指标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板溪村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138.4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125.92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128.33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38.19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活龙村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105.96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104.03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45.34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活水村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143.09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136.35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3.58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57.19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江坪村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225.82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221.03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0.15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51.71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金银村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130.3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120.36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365.58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27.90 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锦溪村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115.4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108.31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469.61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25.85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梨花村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57.92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57.83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27.39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培丰村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121.36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117.35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29.75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铁坡村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120.57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113.22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133.33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15.52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25.47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阳丰村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134.09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126.41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47.46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2.97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24.68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杨柳村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87.38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82.13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22.78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30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合计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1380.29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1312.94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1144.46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22.07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376.25</a:t>
                      </a:r>
                      <a:endParaRPr lang="en-US" altLang="zh-CN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2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3.5 </a:t>
            </a:r>
            <a:r>
              <a:rPr lang="zh-CN" altLang="en-US" sz="3200">
                <a:solidFill>
                  <a:srgbClr val="D84E8F"/>
                </a:solidFill>
              </a:rPr>
              <a:t>优化镇区空间布局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71830" y="2499995"/>
            <a:ext cx="8202295" cy="1395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镇区发展受永久基本农田布局因素影响较大，仅北侧未被划定为永久基本农田，且未纳入永久基本农田储备区。因此，未来镇区发展方向以向北发展为主。，规划范围总面积</a:t>
            </a:r>
            <a:r>
              <a:rPr lang="en-US" altLang="zh-CN">
                <a:solidFill>
                  <a:schemeClr val="tx1"/>
                </a:solidFill>
              </a:rPr>
              <a:t>25.93</a:t>
            </a:r>
            <a:r>
              <a:rPr lang="zh-CN" altLang="en-US">
                <a:solidFill>
                  <a:schemeClr val="tx1"/>
                </a:solidFill>
              </a:rPr>
              <a:t>公顷，其中城镇开发边界规模</a:t>
            </a:r>
            <a:r>
              <a:rPr lang="en-US" altLang="zh-CN">
                <a:solidFill>
                  <a:schemeClr val="tx1"/>
                </a:solidFill>
              </a:rPr>
              <a:t>15.52</a:t>
            </a:r>
            <a:r>
              <a:rPr lang="zh-CN" altLang="en-US">
                <a:solidFill>
                  <a:schemeClr val="tx1"/>
                </a:solidFill>
              </a:rPr>
              <a:t>公顷。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25170" y="2157095"/>
            <a:ext cx="2544445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镇区范围与规模</a:t>
            </a:r>
            <a:endParaRPr lang="zh-CN" altLang="en-US" sz="2400" b="1"/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725170" y="3926205"/>
            <a:ext cx="3132455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优化镇区用地布局</a:t>
            </a:r>
            <a:endParaRPr lang="zh-CN" altLang="en-US" sz="2400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45" y="4794885"/>
            <a:ext cx="8540115" cy="63773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3.5 </a:t>
            </a:r>
            <a:r>
              <a:rPr lang="zh-CN" altLang="en-US" sz="3200">
                <a:solidFill>
                  <a:srgbClr val="D84E8F"/>
                </a:solidFill>
              </a:rPr>
              <a:t>优化镇区空间布局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725170" y="2157095"/>
            <a:ext cx="2469515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 </a:t>
            </a:r>
            <a:r>
              <a:rPr lang="zh-CN" altLang="en-US" sz="2400" b="1"/>
              <a:t>镇区交通体系</a:t>
            </a:r>
            <a:endParaRPr lang="zh-CN" altLang="en-US" sz="24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78815" y="2556510"/>
            <a:ext cx="8204835" cy="168973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endParaRPr lang="zh-CN">
              <a:solidFill>
                <a:schemeClr val="tx1"/>
              </a:solidFill>
            </a:endParaRPr>
          </a:p>
        </p:txBody>
      </p:sp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680720" y="4560570"/>
            <a:ext cx="8206740" cy="544830"/>
            <a:chOff x="1072" y="7257"/>
            <a:chExt cx="12924" cy="858"/>
          </a:xfrm>
        </p:grpSpPr>
        <p:sp>
          <p:nvSpPr>
            <p:cNvPr id="42" name="矩形 41"/>
            <p:cNvSpPr/>
            <p:nvPr>
              <p:custDataLst>
                <p:tags r:id="rId7"/>
              </p:custDataLst>
            </p:nvPr>
          </p:nvSpPr>
          <p:spPr>
            <a:xfrm>
              <a:off x="1076" y="7257"/>
              <a:ext cx="12921" cy="79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spcAft>
                  <a:spcPts val="600"/>
                </a:spcAft>
                <a:buNone/>
              </a:pPr>
              <a:endParaRPr lang="zh-CN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1072" y="7268"/>
              <a:ext cx="1970" cy="773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主干道</a:t>
              </a:r>
              <a:endParaRPr lang="zh-CN" b="1"/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3135" y="7357"/>
              <a:ext cx="10859" cy="759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>
                  <a:latin typeface="Arial" panose="020B0604020202020204" pitchFamily="34" charset="0"/>
                  <a:ea typeface="微软雅黑" panose="020B0503020204020204" charset="-122"/>
                </a:rPr>
                <a:t>省道</a:t>
              </a:r>
              <a:r>
                <a:rPr lang="en-US" altLang="zh-CN">
                  <a:latin typeface="Arial" panose="020B0604020202020204" pitchFamily="34" charset="0"/>
                  <a:ea typeface="微软雅黑" panose="020B0503020204020204" charset="-122"/>
                </a:rPr>
                <a:t>S322</a:t>
              </a:r>
              <a:r>
                <a:rPr lang="zh-CN">
                  <a:latin typeface="Arial" panose="020B0604020202020204" pitchFamily="34" charset="0"/>
                  <a:ea typeface="微软雅黑" panose="020B0503020204020204" charset="-122"/>
                </a:rPr>
                <a:t>（</a:t>
              </a:r>
              <a:r>
                <a:rPr lang="en-US" altLang="zh-CN">
                  <a:latin typeface="Arial" panose="020B0604020202020204" pitchFamily="34" charset="0"/>
                  <a:ea typeface="微软雅黑" panose="020B0503020204020204" charset="-122"/>
                </a:rPr>
                <a:t>14</a:t>
              </a:r>
              <a:r>
                <a:rPr lang="zh-CN" altLang="en-US">
                  <a:latin typeface="Arial" panose="020B0604020202020204" pitchFamily="34" charset="0"/>
                  <a:ea typeface="微软雅黑" panose="020B0503020204020204" charset="-122"/>
                </a:rPr>
                <a:t>米）</a:t>
              </a:r>
              <a:endParaRPr lang="zh-CN" altLang="en-US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671830" y="2820035"/>
            <a:ext cx="820229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镇区构建</a:t>
            </a:r>
            <a:r>
              <a:rPr lang="zh-CN" altLang="en-US" sz="2400" b="1">
                <a:solidFill>
                  <a:srgbClr val="D84E8F"/>
                </a:solidFill>
              </a:rPr>
              <a:t>“主干道—次干道—支路”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三级路网体系。主干道是联系城镇内外的通道，起承接外来交通主流量的作用。次干道是镇区内部起主要联系和集散交通的道路。支路是干路与街坊内部道路的连接线，可增加路网可达性。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683260" y="5227320"/>
            <a:ext cx="820483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endParaRPr lang="zh-CN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680720" y="5234305"/>
            <a:ext cx="1250950" cy="51498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b="1"/>
              <a:t>次干道</a:t>
            </a:r>
            <a:endParaRPr lang="zh-CN" b="1"/>
          </a:p>
        </p:txBody>
      </p:sp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1990725" y="5297805"/>
            <a:ext cx="689546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内部路（规划，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7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米）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830" y="5990590"/>
            <a:ext cx="8232775" cy="6130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6355" y="9491980"/>
            <a:ext cx="1238250" cy="26289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3-铁坡镇/铁坡镇5.jpg铁坡镇5"/>
          <p:cNvPicPr>
            <a:picLocks noChangeAspect="1"/>
          </p:cNvPicPr>
          <p:nvPr/>
        </p:nvPicPr>
        <p:blipFill>
          <a:blip r:embed="rId1"/>
          <a:srcRect l="12" r="12"/>
          <a:stretch>
            <a:fillRect/>
          </a:stretch>
        </p:blipFill>
        <p:spPr>
          <a:xfrm>
            <a:off x="0" y="7397750"/>
            <a:ext cx="9606280" cy="540385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7437120"/>
            <a:ext cx="9617075" cy="243141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745680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255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04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3170"/>
            <a:ext cx="396176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&gt;&gt;强化耕地资源保护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&gt;&gt;统筹生态环境保护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&gt;&gt;加强历史文化保护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7642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国土空间保护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99020"/>
            <a:ext cx="9603740" cy="540258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21590"/>
            <a:ext cx="9599930" cy="12860655"/>
          </a:xfrm>
          <a:prstGeom prst="rect">
            <a:avLst/>
          </a:prstGeom>
          <a:gradFill>
            <a:gsLst>
              <a:gs pos="5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保护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4.1 </a:t>
            </a:r>
            <a:r>
              <a:rPr lang="zh-CN" altLang="en-US" sz="3200">
                <a:solidFill>
                  <a:srgbClr val="0BA29A"/>
                </a:solidFill>
              </a:rPr>
              <a:t>强化耕地资源保护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6630" y="2103120"/>
            <a:ext cx="7648575" cy="2517775"/>
            <a:chOff x="1538" y="3312"/>
            <a:chExt cx="12045" cy="3965"/>
          </a:xfrm>
        </p:grpSpPr>
        <p:sp>
          <p:nvSpPr>
            <p:cNvPr id="8" name="矩形 7"/>
            <p:cNvSpPr/>
            <p:nvPr/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1</a:t>
              </a:r>
              <a:r>
                <a:rPr lang="zh-CN" altLang="en-US" sz="2400" b="1"/>
                <a:t>、严格落实耕地保护任务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1538" y="4177"/>
              <a:ext cx="12045" cy="31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>
                  <a:solidFill>
                    <a:schemeClr val="tx1"/>
                  </a:solidFill>
                </a:rPr>
                <a:t>采取“长牙齿”的措施，落实最严格的耕地保护制度</a:t>
              </a:r>
              <a:r>
                <a:rPr lang="zh-CN">
                  <a:solidFill>
                    <a:schemeClr val="tx1"/>
                  </a:solidFill>
                </a:rPr>
                <a:t>，坚决遏制耕地“非农化”、防止“非粮化”</a:t>
              </a:r>
              <a:r>
                <a:rPr>
                  <a:solidFill>
                    <a:schemeClr val="tx1"/>
                  </a:solidFill>
                </a:rPr>
                <a:t>。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严格落实建设占用耕地占补平衡；全面落实年度耕地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“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进出平衡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；稳妥有序恢复耕地保护目标；全面推行落实田长制。</a:t>
              </a:r>
              <a:r>
                <a:rPr lang="zh-CN">
                  <a:solidFill>
                    <a:schemeClr val="tx1"/>
                  </a:solidFill>
                </a:rPr>
                <a:t>规划</a:t>
              </a:r>
              <a:r>
                <a:rPr>
                  <a:solidFill>
                    <a:schemeClr val="tx1"/>
                  </a:solidFill>
                </a:rPr>
                <a:t>至2035年，铁坡镇耕地保有量不低于</a:t>
              </a:r>
              <a:r>
                <a:rPr lang="en-US" sz="2400" b="1">
                  <a:solidFill>
                    <a:srgbClr val="FF0000"/>
                  </a:solidFill>
                </a:rPr>
                <a:t>20704.35</a:t>
              </a:r>
              <a:r>
                <a:rPr>
                  <a:solidFill>
                    <a:schemeClr val="tx1"/>
                  </a:solidFill>
                </a:rPr>
                <a:t>亩</a:t>
              </a:r>
              <a:r>
                <a:rPr lang="zh-CN">
                  <a:solidFill>
                    <a:schemeClr val="tx1"/>
                  </a:solidFill>
                </a:rPr>
                <a:t>，将耕地保护目标足额带位置逐级分解下达至村</a:t>
              </a:r>
              <a:r>
                <a:rPr>
                  <a:solidFill>
                    <a:schemeClr val="tx1"/>
                  </a:solidFill>
                </a:rPr>
                <a:t>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8690" y="5006975"/>
            <a:ext cx="7648575" cy="2865755"/>
            <a:chOff x="1538" y="3312"/>
            <a:chExt cx="12045" cy="4513"/>
          </a:xfrm>
        </p:grpSpPr>
        <p:sp>
          <p:nvSpPr>
            <p:cNvPr id="15" name="矩形 14"/>
            <p:cNvSpPr/>
            <p:nvPr/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2</a:t>
              </a:r>
              <a:r>
                <a:rPr lang="zh-CN" altLang="en-US" sz="2400" b="1"/>
                <a:t>、严格保护永久基本农田</a:t>
              </a:r>
              <a:endParaRPr lang="zh-CN" altLang="en-US" sz="2400" b="1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38" y="4177"/>
              <a:ext cx="12045" cy="364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>
                  <a:solidFill>
                    <a:schemeClr val="tx1"/>
                  </a:solidFill>
                </a:rPr>
                <a:t>将集中连片、用途稳定、具有良好水利设施的优质耕地划为永久基本农田</a:t>
              </a:r>
              <a:r>
                <a:rPr lang="zh-CN">
                  <a:solidFill>
                    <a:schemeClr val="tx1"/>
                  </a:solidFill>
                </a:rPr>
                <a:t>。</a:t>
              </a:r>
              <a:r>
                <a:rPr>
                  <a:solidFill>
                    <a:schemeClr val="tx1"/>
                  </a:solidFill>
                </a:rPr>
                <a:t>永久基本农田一经划定，任何单位和个人不得擅自占用或改变用途。建立健全永久基本农田保护机制，严控建设占用永久基本农田，构建永久基本农田动态监管机制，强化永久基本农田保护考核机制。</a:t>
              </a:r>
              <a:r>
                <a:rPr lang="zh-CN">
                  <a:solidFill>
                    <a:schemeClr val="tx1"/>
                  </a:solidFill>
                </a:rPr>
                <a:t>规划</a:t>
              </a:r>
              <a:r>
                <a:rPr>
                  <a:solidFill>
                    <a:schemeClr val="tx1"/>
                  </a:solidFill>
                </a:rPr>
                <a:t>至2035年，铁坡镇</a:t>
              </a:r>
              <a:r>
                <a:rPr lang="zh-CN">
                  <a:solidFill>
                    <a:schemeClr val="tx1"/>
                  </a:solidFill>
                </a:rPr>
                <a:t>落实</a:t>
              </a:r>
              <a:r>
                <a:rPr>
                  <a:solidFill>
                    <a:schemeClr val="tx1"/>
                  </a:solidFill>
                </a:rPr>
                <a:t>永久基本农田</a:t>
              </a:r>
              <a:r>
                <a:rPr lang="en-US" sz="2400" b="1">
                  <a:solidFill>
                    <a:srgbClr val="FF0000"/>
                  </a:solidFill>
                </a:rPr>
                <a:t>19694.10</a:t>
              </a:r>
              <a:r>
                <a:rPr>
                  <a:solidFill>
                    <a:schemeClr val="tx1"/>
                  </a:solidFill>
                </a:rPr>
                <a:t>亩</a:t>
              </a:r>
              <a:r>
                <a:rPr lang="zh-CN">
                  <a:solidFill>
                    <a:schemeClr val="tx1"/>
                  </a:solidFill>
                </a:rPr>
                <a:t>，</a:t>
              </a:r>
              <a:r>
                <a:rPr>
                  <a:solidFill>
                    <a:schemeClr val="tx1"/>
                  </a:solidFill>
                  <a:sym typeface="+mn-ea"/>
                </a:rPr>
                <a:t>将永久基本农田保护目标足额带位置逐级分解下达至村</a:t>
              </a:r>
              <a:r>
                <a:rPr>
                  <a:solidFill>
                    <a:schemeClr val="tx1"/>
                  </a:solidFill>
                </a:rPr>
                <a:t>。</a:t>
              </a: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8690" y="8199120"/>
            <a:ext cx="7648575" cy="2884805"/>
            <a:chOff x="1538" y="3312"/>
            <a:chExt cx="12045" cy="4543"/>
          </a:xfrm>
        </p:grpSpPr>
        <p:sp>
          <p:nvSpPr>
            <p:cNvPr id="19" name="矩形 18"/>
            <p:cNvSpPr/>
            <p:nvPr/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3</a:t>
              </a:r>
              <a:r>
                <a:rPr lang="zh-CN" altLang="en-US" sz="2400" b="1"/>
                <a:t>、划定永久基本农田储备区</a:t>
              </a:r>
              <a:endParaRPr lang="zh-CN" altLang="en-US" sz="2400" b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1538" y="4177"/>
              <a:ext cx="12045" cy="367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</a:rPr>
                <a:t>结合永久基本农田核实整改、高标准农田建设、全域土地综合整治，将具有良好农田基础设施，具备调整补充为永久基本农田条件的耕地划为永久基本农田储备区。对划定为永久基本农田储备区的区域按永久基本农田进行管控。重大建设项目依法占用永久基本农田需要补划时，直接在储备区内选择数量相等、质量相当的地块进行补划。规划至2035年，铁坡镇落实划定永久基本农田储备区</a:t>
              </a:r>
              <a:r>
                <a:rPr lang="en-US" sz="2400" b="1">
                  <a:solidFill>
                    <a:srgbClr val="FF0000"/>
                  </a:solidFill>
                </a:rPr>
                <a:t>74.25</a:t>
              </a:r>
              <a:r>
                <a:rPr lang="zh-CN">
                  <a:solidFill>
                    <a:schemeClr val="tx1"/>
                  </a:solidFill>
                </a:rPr>
                <a:t>亩。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E:/02--怀化/02--乡镇国土空间规划/03--乡镇国土空间规划/03-铁坡镇/铁坡镇7.png铁坡镇7"/>
          <p:cNvPicPr>
            <a:picLocks noChangeAspect="1"/>
          </p:cNvPicPr>
          <p:nvPr/>
        </p:nvPicPr>
        <p:blipFill>
          <a:blip r:embed="rId1"/>
          <a:srcRect l="47" r="47"/>
          <a:stretch>
            <a:fillRect/>
          </a:stretch>
        </p:blipFill>
        <p:spPr>
          <a:xfrm>
            <a:off x="0" y="7390130"/>
            <a:ext cx="9600565" cy="541147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保护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4.2 </a:t>
            </a:r>
            <a:r>
              <a:rPr lang="zh-CN" altLang="en-US" sz="3200">
                <a:solidFill>
                  <a:srgbClr val="0BA29A"/>
                </a:solidFill>
              </a:rPr>
              <a:t>统筹生态环境保护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6630" y="2103120"/>
            <a:ext cx="7648575" cy="3662045"/>
            <a:chOff x="1538" y="3312"/>
            <a:chExt cx="12045" cy="5767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1</a:t>
              </a:r>
              <a:r>
                <a:rPr lang="zh-CN" altLang="en-US" sz="2400" b="1"/>
                <a:t>、</a:t>
              </a:r>
              <a:r>
                <a:rPr lang="zh-CN" altLang="en-US" sz="2400" b="1"/>
                <a:t>林草资源保护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538" y="4177"/>
              <a:ext cx="12045" cy="490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全镇天然林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2161.67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公顷；公益林面积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710.42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公顷。</a:t>
              </a: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根据国家、省市及林业部门相关政策要求，保护镇域范围内公益林、天然林和封山育林区域，将国家公益林作为永久性生态林予以保护，严禁开发建设，将生态公益林作为生态用地严格控制，严防过度开发和水土流失。</a:t>
              </a: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在主要交通干道、灌渠沿线建立生态防护带，缓和认为干扰对生态环境的破坏，构建生态网络体系。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4720" y="6646545"/>
            <a:ext cx="7648575" cy="2990215"/>
            <a:chOff x="1538" y="3312"/>
            <a:chExt cx="12045" cy="4709"/>
          </a:xfrm>
        </p:grpSpPr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2</a:t>
              </a:r>
              <a:r>
                <a:rPr lang="zh-CN" altLang="en-US" sz="2400" b="1"/>
                <a:t>、河湖水系</a:t>
              </a:r>
              <a:r>
                <a:rPr lang="zh-CN" altLang="en-US" sz="2400" b="1"/>
                <a:t>资源保护</a:t>
              </a:r>
              <a:endParaRPr lang="zh-CN" altLang="en-US" sz="2400" b="1"/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1538" y="4177"/>
              <a:ext cx="12045" cy="384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 altLang="en-US">
                  <a:solidFill>
                    <a:schemeClr val="tx1"/>
                  </a:solidFill>
                  <a:sym typeface="+mn-ea"/>
                </a:rPr>
                <a:t>镇域范围内分布2处乡镇级饮用水水源地，即中方县铁坡镇金银村饮用水水源地，水源为地表水—河流；中方县铁坡镇两利村毛家田地下水饮用水水源地，水源为地下水</a:t>
              </a:r>
              <a:r>
                <a:rPr lang="zh-CN">
                  <a:solidFill>
                    <a:schemeClr val="tx1"/>
                  </a:solidFill>
                </a:rPr>
                <a:t>；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铁坡镇镇域范围内共划定3条蓝线，为湾溪、澄渡江溪、楼下江。</a:t>
              </a:r>
              <a:endParaRPr lang="zh-CN" altLang="en-US" b="1">
                <a:solidFill>
                  <a:srgbClr val="C00000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</a:rPr>
                <a:t>加强水环境监测工作，防止水源污染；逐步推进河流水系等河流水域综合治理，有效遏止水土流失。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E:/02--怀化/02--乡镇国土空间规划/03--乡镇国土空间规划/03-铁坡镇/铁坡镇6.webp.jpg铁坡镇6.webp"/>
          <p:cNvPicPr>
            <a:picLocks noChangeAspect="1"/>
          </p:cNvPicPr>
          <p:nvPr/>
        </p:nvPicPr>
        <p:blipFill>
          <a:blip r:embed="rId1"/>
          <a:srcRect l="7334" r="7334"/>
          <a:stretch>
            <a:fillRect/>
          </a:stretch>
        </p:blipFill>
        <p:spPr>
          <a:xfrm>
            <a:off x="-19050" y="4324985"/>
            <a:ext cx="9645015" cy="847661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1750" y="0"/>
            <a:ext cx="9651365" cy="12801600"/>
          </a:xfrm>
          <a:prstGeom prst="rect">
            <a:avLst/>
          </a:prstGeom>
          <a:gradFill>
            <a:gsLst>
              <a:gs pos="51000">
                <a:srgbClr val="2F839B">
                  <a:alpha val="10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155" y="2346960"/>
            <a:ext cx="8638540" cy="10367010"/>
          </a:xfrm>
        </p:spPr>
        <p:txBody>
          <a:bodyPr>
            <a:normAutofit lnSpcReduction="20000"/>
          </a:bodyPr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铁坡镇为中方县下辖镇，</a:t>
            </a:r>
            <a:r>
              <a:rPr sz="1800" b="1">
                <a:solidFill>
                  <a:schemeClr val="bg1"/>
                </a:solidFill>
              </a:rPr>
              <a:t>地处中方县东部，位于溆浦、洪江、中方三县（市）交界地带，是三县（市）周边乡镇经济带的中心位置，东与溆浦县相邻，南与洪江市毗连，西与新路河镇接壤，北与接龙镇、蒿吉坪瑶族乡交界，距中方县城77千米。</a:t>
            </a:r>
            <a:endParaRPr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为贯彻落实国家、省、市、县关于建立国土空间规划体系并监督实施的重大决策部署，铁坡镇人民政府会同中方县自然资源局组织编制了《中方县铁坡镇国土空间规划（</a:t>
            </a:r>
            <a:r>
              <a:rPr lang="en-US" altLang="zh-CN" sz="1800" b="1">
                <a:solidFill>
                  <a:schemeClr val="bg1"/>
                </a:solidFill>
              </a:rPr>
              <a:t>2021—2035</a:t>
            </a:r>
            <a:r>
              <a:rPr lang="zh-CN" altLang="en-US" sz="1800" b="1">
                <a:solidFill>
                  <a:schemeClr val="bg1"/>
                </a:solidFill>
              </a:rPr>
              <a:t>年）》（以下简称规划）。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《规划》结合铁坡镇实际情况，在资源环境承载力和国土空间开发适宜性评价、国土空间开发保护现状及风险评估的基础上，识别全镇国土空间本底条件和资源特征，落实国家、省、市、县级的重大区域协同战略和主体功能分区。明确镇域国土空间保护开发总体格局和总体目标；统筹优化三类空间布局；明确全镇的基本分区及用途分类；加强自然和人文资源要素保护利用，完善基础支撑体系，制定国土空间整治和生态修复任务；优化镇区空间布局；提出规划传导指引和</a:t>
            </a:r>
            <a:r>
              <a:rPr lang="zh-CN" altLang="en-US" sz="1800" b="1">
                <a:solidFill>
                  <a:schemeClr val="bg1"/>
                </a:solidFill>
              </a:rPr>
              <a:t>重大建设计划；完善规划实施保障机制。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《规划》是全镇空间发展的指南、可持续发展的空间蓝图，是对铁坡</a:t>
            </a:r>
            <a:r>
              <a:rPr lang="zh-CN" altLang="en-US" sz="1800" b="1">
                <a:solidFill>
                  <a:schemeClr val="bg1"/>
                </a:solidFill>
              </a:rPr>
              <a:t>国土空间开发保护建设在空间和时间上作出的安排，是各类开发保护建设活动和实施空间用途管制的基本依据，是对上级国土空间总体规划以及专项规划的细化落实，是编制详细规划（含村庄规划）和实施国土空间用途管制的基本依据，是实现铁坡镇高质量发展的重要保障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为凝聚社会各界智慧和共识，提高规划成果质量，现将《规划》草案予以公示，热忱期待社会各界人士及广大群众参与，并提出您宝贵的意见和建议。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8155" y="-433070"/>
            <a:ext cx="2390775" cy="345313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sz="6000">
                <a:solidFill>
                  <a:schemeClr val="bg1"/>
                </a:solidFill>
              </a:rPr>
              <a:t>前</a:t>
            </a:r>
            <a:r>
              <a:rPr lang="en-US" altLang="zh-CN" sz="6000">
                <a:solidFill>
                  <a:schemeClr val="bg1"/>
                </a:solidFill>
              </a:rPr>
              <a:t> </a:t>
            </a:r>
            <a:r>
              <a:rPr lang="zh-CN" altLang="en-US" sz="6000">
                <a:solidFill>
                  <a:schemeClr val="bg1"/>
                </a:solidFill>
              </a:rPr>
              <a:t>言</a:t>
            </a:r>
            <a:br>
              <a:rPr lang="zh-CN" altLang="en-US" sz="6000">
                <a:solidFill>
                  <a:schemeClr val="bg1"/>
                </a:solidFill>
              </a:rPr>
            </a:br>
            <a:r>
              <a:rPr lang="en-US" altLang="zh-CN" sz="2800">
                <a:solidFill>
                  <a:schemeClr val="bg1"/>
                </a:solidFill>
              </a:rPr>
              <a:t>PREFACE</a:t>
            </a:r>
            <a:endParaRPr lang="en-US" altLang="zh-CN" sz="2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3-铁坡镇/铁坡镇12.jpeg铁坡镇12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保护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4.3 </a:t>
            </a:r>
            <a:r>
              <a:rPr lang="zh-CN" altLang="en-US" sz="3200">
                <a:solidFill>
                  <a:srgbClr val="0BA29A"/>
                </a:solidFill>
              </a:rPr>
              <a:t>加强历史文化</a:t>
            </a:r>
            <a:r>
              <a:rPr lang="zh-CN" altLang="en-US" sz="3200">
                <a:solidFill>
                  <a:srgbClr val="0BA29A"/>
                </a:solidFill>
              </a:rPr>
              <a:t>保护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6630" y="2103120"/>
            <a:ext cx="7648575" cy="885825"/>
            <a:chOff x="1538" y="3312"/>
            <a:chExt cx="12045" cy="1395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1</a:t>
              </a:r>
              <a:r>
                <a:rPr lang="zh-CN" altLang="en-US" sz="2400" b="1"/>
                <a:t>、历史文化资源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538" y="4177"/>
              <a:ext cx="12045" cy="53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全镇共计文物保护单位</a:t>
              </a:r>
              <a:r>
                <a:rPr lang="en-US" altLang="zh-CN" b="1">
                  <a:solidFill>
                    <a:srgbClr val="FF0000"/>
                  </a:solidFill>
                  <a:sym typeface="+mn-ea"/>
                </a:rPr>
                <a:t>2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处、未定级不可移动文物</a:t>
              </a:r>
              <a:r>
                <a:rPr lang="en-US" altLang="zh-CN" b="1">
                  <a:solidFill>
                    <a:srgbClr val="FF0000"/>
                  </a:solidFill>
                  <a:sym typeface="+mn-ea"/>
                </a:rPr>
                <a:t>6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处。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4720" y="6646545"/>
            <a:ext cx="7648575" cy="4093845"/>
            <a:chOff x="1538" y="3312"/>
            <a:chExt cx="12045" cy="6447"/>
          </a:xfrm>
        </p:grpSpPr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2</a:t>
              </a:r>
              <a:r>
                <a:rPr lang="zh-CN" altLang="en-US" sz="2400" b="1"/>
                <a:t>、历史文化遗产保护措施</a:t>
              </a:r>
              <a:endParaRPr lang="zh-CN" altLang="en-US" sz="2400" b="1"/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1538" y="4177"/>
              <a:ext cx="12045" cy="558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>
                  <a:solidFill>
                    <a:schemeClr val="tx1"/>
                  </a:solidFill>
                </a:rPr>
                <a:t>落实文物部门确定的</a:t>
              </a:r>
              <a:r>
                <a:rPr b="1">
                  <a:solidFill>
                    <a:schemeClr val="tx1"/>
                  </a:solidFill>
                </a:rPr>
                <a:t>保护范围及建设控制地带</a:t>
              </a:r>
              <a:r>
                <a:rPr>
                  <a:solidFill>
                    <a:schemeClr val="tx1"/>
                  </a:solidFill>
                </a:rPr>
                <a:t>，进行勘界定碑保护。历史建筑的建筑立面（或主立面）、结构体系、平面布局和有特色内部装饰不能改变；历史建筑保护范围内的地形地貌、空间格局、花草树木等须严格保护，不得破坏；改变历史建筑的使用功能时需要进行论证并由相关部门审批；历史建筑的所有人和使用人应当按照建筑的具体保护要求负责修缮、保养历史建筑；严格控制在历史建筑上设置户外广告、招牌等设施，经依法批准在历史建筑上设置户外广告、招牌、霓虹灯、泛光照明，或者设置空调、遮雨篷等外部设施的，应当符合历史建筑的具体保护要求并与建筑立面相协调；除因保护历史建筑需要必须建设的附属设施外，在历史建筑保护范围内不得进行任何工程建设。</a:t>
              </a:r>
              <a:endParaRPr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1" name="表格 10"/>
          <p:cNvGraphicFramePr/>
          <p:nvPr>
            <p:custDataLst>
              <p:tags r:id="rId10"/>
            </p:custDataLst>
          </p:nvPr>
        </p:nvGraphicFramePr>
        <p:xfrm>
          <a:off x="678180" y="3101975"/>
          <a:ext cx="8167370" cy="3417570"/>
        </p:xfrm>
        <a:graphic>
          <a:graphicData uri="http://schemas.openxmlformats.org/drawingml/2006/table">
            <a:tbl>
              <a:tblPr/>
              <a:tblGrid>
                <a:gridCol w="870585"/>
                <a:gridCol w="2013585"/>
                <a:gridCol w="2903855"/>
                <a:gridCol w="870585"/>
                <a:gridCol w="1508760"/>
              </a:tblGrid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名称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类别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级别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所在行政区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幽芳草堂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文物保护单位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江坪村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丁氏宗祠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文物保护单位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江坪村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丁氏宗祠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锦溪村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张昆烈士纪念碑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锦溪村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杨氏宗祠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金银村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杨氏宗祠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梨花村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杨氏宗祠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活水村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果水小学旧址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活水村</a:t>
                      </a:r>
                      <a:endParaRPr lang="zh-CN" sz="16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3-铁坡镇/铁坡镇图.webp.jpg铁坡镇图.webp"/>
          <p:cNvPicPr>
            <a:picLocks noChangeAspect="1"/>
          </p:cNvPicPr>
          <p:nvPr/>
        </p:nvPicPr>
        <p:blipFill>
          <a:blip r:embed="rId1"/>
          <a:srcRect t="16733" b="16733"/>
          <a:stretch>
            <a:fillRect/>
          </a:stretch>
        </p:blipFill>
        <p:spPr>
          <a:xfrm>
            <a:off x="0" y="8005445"/>
            <a:ext cx="9601200" cy="479615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7437120"/>
            <a:ext cx="9617075" cy="3364230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745680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0901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05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4914265"/>
            <a:ext cx="3961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&gt;&gt;产业发展规划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&gt;&gt;综合交通规划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&gt;&gt;公共服务设施规划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&gt;&gt;基础设施规划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&gt;&gt;公共安全设施规划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247515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国土空间开发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5.1 </a:t>
            </a:r>
            <a:r>
              <a:rPr lang="zh-CN" altLang="en-US" sz="3200">
                <a:solidFill>
                  <a:srgbClr val="1261A6"/>
                </a:solidFill>
              </a:rPr>
              <a:t>产业发展规划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78815" y="2118360"/>
            <a:ext cx="8202295" cy="49085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342900" indent="-342900" algn="l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000"/>
              <a:t>规划构建</a:t>
            </a:r>
            <a:r>
              <a:rPr lang="en-US" altLang="zh-CN" sz="2000" b="1">
                <a:sym typeface="+mn-ea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一心、一轴、四区</a:t>
            </a:r>
            <a:r>
              <a:rPr lang="en-US" altLang="zh-CN" b="1">
                <a:sym typeface="+mn-ea"/>
              </a:rPr>
              <a:t>”</a:t>
            </a:r>
            <a:r>
              <a:rPr lang="zh-CN" altLang="en-US" sz="2000"/>
              <a:t>的产业空间布局结构。</a:t>
            </a:r>
            <a:endParaRPr lang="zh-CN" altLang="en-US" sz="2000"/>
          </a:p>
        </p:txBody>
      </p: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688340" y="2701290"/>
            <a:ext cx="8196580" cy="339090"/>
            <a:chOff x="1040" y="6704"/>
            <a:chExt cx="12908" cy="534"/>
          </a:xfrm>
        </p:grpSpPr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40" y="6704"/>
              <a:ext cx="1208" cy="535"/>
            </a:xfrm>
            <a:prstGeom prst="rect">
              <a:avLst/>
            </a:prstGeom>
            <a:solidFill>
              <a:srgbClr val="1261A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一心</a:t>
              </a:r>
              <a:endParaRPr lang="zh-CN" altLang="en-US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2360" y="6704"/>
              <a:ext cx="11588" cy="535"/>
            </a:xfrm>
            <a:prstGeom prst="rect">
              <a:avLst/>
            </a:prstGeom>
            <a:noFill/>
            <a:ln>
              <a:solidFill>
                <a:srgbClr val="1261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依托中心城镇建设，打造商贸文旅服务中心</a:t>
              </a:r>
              <a:r>
                <a:rPr lang="zh-CN" altLang="en-US" b="1">
                  <a:solidFill>
                    <a:schemeClr val="tx1"/>
                  </a:solidFill>
                </a:rPr>
                <a:t>。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8"/>
            </p:custDataLst>
          </p:nvPr>
        </p:nvGrpSpPr>
        <p:grpSpPr>
          <a:xfrm>
            <a:off x="688340" y="3773805"/>
            <a:ext cx="8197215" cy="586105"/>
            <a:chOff x="1040" y="7349"/>
            <a:chExt cx="12909" cy="923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1040" y="7349"/>
              <a:ext cx="1208" cy="920"/>
            </a:xfrm>
            <a:prstGeom prst="rect">
              <a:avLst/>
            </a:prstGeom>
            <a:solidFill>
              <a:srgbClr val="1261A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b="1">
                  <a:sym typeface="+mn-ea"/>
                </a:rPr>
                <a:t>四区</a:t>
              </a:r>
              <a:endParaRPr lang="en-US" altLang="zh-CN" b="1">
                <a:sym typeface="+mn-ea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0"/>
              </p:custDataLst>
            </p:nvPr>
          </p:nvSpPr>
          <p:spPr>
            <a:xfrm>
              <a:off x="2360" y="7349"/>
              <a:ext cx="11589" cy="923"/>
            </a:xfrm>
            <a:prstGeom prst="rect">
              <a:avLst/>
            </a:prstGeom>
            <a:noFill/>
            <a:ln>
              <a:solidFill>
                <a:srgbClr val="1261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l"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即现代农业种植发展区、特色水果产业发展示范区、油茶产业发展区、古村落休闲旅游发展区。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1"/>
            </p:custDataLst>
          </p:nvPr>
        </p:nvGrpSpPr>
        <p:grpSpPr>
          <a:xfrm>
            <a:off x="688340" y="3094355"/>
            <a:ext cx="8196580" cy="606425"/>
            <a:chOff x="1040" y="6704"/>
            <a:chExt cx="12908" cy="955"/>
          </a:xfrm>
        </p:grpSpPr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1040" y="6704"/>
              <a:ext cx="1208" cy="955"/>
            </a:xfrm>
            <a:prstGeom prst="rect">
              <a:avLst/>
            </a:prstGeom>
            <a:solidFill>
              <a:srgbClr val="1261A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一轴</a:t>
              </a:r>
              <a:endParaRPr lang="zh-CN" altLang="en-US" b="1"/>
            </a:p>
          </p:txBody>
        </p:sp>
        <p:sp>
          <p:nvSpPr>
            <p:cNvPr id="20" name="矩形 19"/>
            <p:cNvSpPr/>
            <p:nvPr>
              <p:custDataLst>
                <p:tags r:id="rId13"/>
              </p:custDataLst>
            </p:nvPr>
          </p:nvSpPr>
          <p:spPr>
            <a:xfrm>
              <a:off x="2360" y="6704"/>
              <a:ext cx="11588" cy="955"/>
            </a:xfrm>
            <a:prstGeom prst="rect">
              <a:avLst/>
            </a:prstGeom>
            <a:noFill/>
            <a:ln>
              <a:solidFill>
                <a:srgbClr val="1261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依托省道形成的产业发展对外经济联系轴</a:t>
              </a:r>
              <a:r>
                <a:rPr lang="zh-CN" altLang="en-US" b="1">
                  <a:solidFill>
                    <a:schemeClr val="tx1"/>
                  </a:solidFill>
                </a:rPr>
                <a:t>。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pic>
        <p:nvPicPr>
          <p:cNvPr id="6" name="图片 5" descr="铁坡镇出图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88340" y="4845685"/>
            <a:ext cx="8247380" cy="655764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5.2 </a:t>
            </a:r>
            <a:r>
              <a:rPr lang="zh-CN" altLang="en-US" sz="3200">
                <a:solidFill>
                  <a:srgbClr val="1261A6"/>
                </a:solidFill>
              </a:rPr>
              <a:t>综合交通规划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78815" y="2118995"/>
            <a:ext cx="8202295" cy="47561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 anchorCtr="0"/>
          <a:p>
            <a:pPr marL="342900" indent="-342900" algn="l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zh-CN" altLang="en-US" sz="2400" b="1"/>
              <a:t>交通网络</a:t>
            </a:r>
            <a:r>
              <a:rPr lang="zh-CN" altLang="en-US" sz="2400" b="1"/>
              <a:t>组织</a:t>
            </a:r>
            <a:endParaRPr lang="zh-CN" altLang="en-US" sz="24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78815" y="4045585"/>
            <a:ext cx="8202295" cy="46164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71755" tIns="0" rIns="0" bIns="0" rtlCol="0" anchor="ctr"/>
          <a:p>
            <a:pPr marL="342900" indent="-342900" algn="l" fontAlgn="auto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2400" b="1"/>
              <a:t>内部交通联系</a:t>
            </a:r>
            <a:endParaRPr lang="zh-CN" altLang="en-US" sz="2400" b="1"/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678815" y="2703195"/>
            <a:ext cx="8204835" cy="12141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r>
              <a:rPr lang="zh-CN">
                <a:solidFill>
                  <a:schemeClr val="tx1"/>
                </a:solidFill>
              </a:rPr>
              <a:t>构建“高效联动”的对外交通网络体系。</a:t>
            </a:r>
            <a:r>
              <a:rPr lang="zh-CN" sz="2000" b="1">
                <a:solidFill>
                  <a:schemeClr val="tx1"/>
                </a:solidFill>
              </a:rPr>
              <a:t>落实S</a:t>
            </a:r>
            <a:r>
              <a:rPr lang="en-US" altLang="zh-CN" sz="2000" b="1">
                <a:solidFill>
                  <a:schemeClr val="tx1"/>
                </a:solidFill>
              </a:rPr>
              <a:t>553</a:t>
            </a:r>
            <a:r>
              <a:rPr lang="zh-CN" sz="2000" b="1">
                <a:solidFill>
                  <a:schemeClr val="tx1"/>
                </a:solidFill>
              </a:rPr>
              <a:t>省道改扩建工程</a:t>
            </a:r>
            <a:r>
              <a:rPr lang="zh-CN">
                <a:solidFill>
                  <a:schemeClr val="tx1"/>
                </a:solidFill>
              </a:rPr>
              <a:t>，加强镇域与周边地的交通联系。在落实三条控制线前提下，规划远景预留怀化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龙潭</a:t>
            </a:r>
            <a:r>
              <a:rPr lang="zh-CN">
                <a:solidFill>
                  <a:schemeClr val="tx1"/>
                </a:solidFill>
              </a:rPr>
              <a:t>高速公路通道。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678815" y="4584700"/>
            <a:ext cx="8204835" cy="12141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r>
              <a:rPr lang="zh-CN">
                <a:solidFill>
                  <a:schemeClr val="tx1"/>
                </a:solidFill>
              </a:rPr>
              <a:t>完善镇村间的道路联系，农村居民点之间的道路尽量形成循环回路。梳理、改造村域道路，结合实际需求和相关标准进行硬化、修补、拓宽，增设错车道和指示标牌，保障出行安全。</a:t>
            </a:r>
            <a:endParaRPr lang="zh-CN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15" y="5958205"/>
            <a:ext cx="8253730" cy="6184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15" y="10342880"/>
            <a:ext cx="739140" cy="18002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5.3 </a:t>
            </a:r>
            <a:r>
              <a:rPr lang="zh-CN" altLang="en-US" sz="3200">
                <a:solidFill>
                  <a:srgbClr val="1261A6"/>
                </a:solidFill>
              </a:rPr>
              <a:t>公共服务</a:t>
            </a:r>
            <a:r>
              <a:rPr lang="zh-CN" altLang="en-US" sz="3200">
                <a:solidFill>
                  <a:srgbClr val="1261A6"/>
                </a:solidFill>
              </a:rPr>
              <a:t>设施规划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702945" y="1776730"/>
            <a:ext cx="8202295" cy="1804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508000" algn="l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olidFill>
                  <a:schemeClr val="tx1"/>
                </a:solidFill>
              </a:rPr>
              <a:t>以人为本，统筹镇村公共服务设施资源配置，补齐各级公共服务设施短板，构建</a:t>
            </a:r>
            <a:r>
              <a:rPr lang="en-US" altLang="zh-CN" sz="2400" b="1">
                <a:solidFill>
                  <a:srgbClr val="1261A6"/>
                </a:solidFill>
              </a:rPr>
              <a:t>“</a:t>
            </a:r>
            <a:r>
              <a:rPr lang="zh-CN" altLang="en-US" sz="2400" b="1">
                <a:solidFill>
                  <a:srgbClr val="1261A6"/>
                </a:solidFill>
              </a:rPr>
              <a:t>城镇社区生活圈</a:t>
            </a:r>
            <a:r>
              <a:rPr lang="en-US" altLang="zh-CN" sz="2400" b="1">
                <a:solidFill>
                  <a:srgbClr val="1261A6"/>
                </a:solidFill>
              </a:rPr>
              <a:t>-</a:t>
            </a:r>
            <a:r>
              <a:rPr lang="zh-CN" altLang="en-US" sz="2400" b="1">
                <a:solidFill>
                  <a:srgbClr val="1261A6"/>
                </a:solidFill>
              </a:rPr>
              <a:t>乡村社区生活圈</a:t>
            </a:r>
            <a:r>
              <a:rPr lang="en-US" altLang="zh-CN" sz="2400" b="1">
                <a:solidFill>
                  <a:srgbClr val="1261A6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两个社区生活圈层级，强化镇域与乡村层级对农村基本公共服务设施供给的统筹。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758825" y="3501390"/>
            <a:ext cx="8088630" cy="2999740"/>
          </a:xfrm>
          <a:prstGeom prst="roundRect">
            <a:avLst>
              <a:gd name="adj" fmla="val 11982"/>
            </a:avLst>
          </a:prstGeom>
          <a:noFill/>
          <a:ln w="31750">
            <a:solidFill>
              <a:srgbClr val="1261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2" name="表格 11"/>
          <p:cNvGraphicFramePr/>
          <p:nvPr>
            <p:custDataLst>
              <p:tags r:id="rId6"/>
            </p:custDataLst>
          </p:nvPr>
        </p:nvGraphicFramePr>
        <p:xfrm>
          <a:off x="1046480" y="3668395"/>
          <a:ext cx="7550785" cy="270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645"/>
                <a:gridCol w="2306955"/>
                <a:gridCol w="2212340"/>
                <a:gridCol w="2188845"/>
              </a:tblGrid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等级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dk1"/>
                          </a:solidFill>
                        </a:rPr>
                        <a:t>城镇社区生活圈</a:t>
                      </a:r>
                      <a:endParaRPr lang="zh-CN" altLang="en-US" sz="160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E9ECF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tx1"/>
                          </a:solidFill>
                        </a:rPr>
                        <a:t>乡村社区生活圈</a:t>
                      </a:r>
                      <a:endParaRPr lang="zh-CN" alt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E9ECF6"/>
                    </a:solidFill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范围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中心镇区（步行15分钟）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乡集镇（车行30分钟）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行政村（步行15分钟）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教育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初中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小学、幼儿园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98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文化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文化活动中心、中小型文化站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村庄综合文化服务中心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546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体育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体育场（馆）或乡镇全民健身中心、多功能运动场地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村庄级文体广场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医疗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乡镇卫生院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卫生室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546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福利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养老院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居家养老服务站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993140" y="3609975"/>
            <a:ext cx="7615555" cy="2758440"/>
          </a:xfrm>
          <a:prstGeom prst="roundRect">
            <a:avLst>
              <a:gd name="adj" fmla="val 11982"/>
            </a:avLst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725" y="6621145"/>
            <a:ext cx="7943850" cy="5930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35" y="10407650"/>
            <a:ext cx="612140" cy="21437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009a9db244585b7d0ff8be152769474f62183f6fa0985-MeVzNy_fw1200"/>
          <p:cNvPicPr>
            <a:picLocks noChangeAspect="1"/>
          </p:cNvPicPr>
          <p:nvPr/>
        </p:nvPicPr>
        <p:blipFill>
          <a:blip r:embed="rId1"/>
          <a:srcRect l="1007" t="432" r="1145" b="2149"/>
          <a:stretch>
            <a:fillRect/>
          </a:stretch>
        </p:blipFill>
        <p:spPr>
          <a:xfrm>
            <a:off x="-3175" y="6414135"/>
            <a:ext cx="9611995" cy="6393180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5.4 </a:t>
            </a:r>
            <a:r>
              <a:rPr lang="zh-CN" altLang="en-US" sz="3200">
                <a:solidFill>
                  <a:srgbClr val="1261A6"/>
                </a:solidFill>
              </a:rPr>
              <a:t>基础</a:t>
            </a:r>
            <a:r>
              <a:rPr lang="zh-CN" altLang="en-US" sz="3200">
                <a:solidFill>
                  <a:srgbClr val="1261A6"/>
                </a:solidFill>
              </a:rPr>
              <a:t>设施规划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8340" y="2491105"/>
            <a:ext cx="1138555" cy="1138555"/>
            <a:chOff x="1174" y="4056"/>
            <a:chExt cx="1510" cy="1510"/>
          </a:xfrm>
        </p:grpSpPr>
        <p:sp>
          <p:nvSpPr>
            <p:cNvPr id="26" name="椭圆 25"/>
            <p:cNvSpPr/>
            <p:nvPr>
              <p:custDataLst>
                <p:tags r:id="rId6"/>
              </p:custDataLst>
            </p:nvPr>
          </p:nvSpPr>
          <p:spPr>
            <a:xfrm>
              <a:off x="1174" y="4056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 rot="0" flipH="1">
              <a:off x="1442" y="4360"/>
              <a:ext cx="1071" cy="936"/>
              <a:chOff x="9640" y="8075"/>
              <a:chExt cx="1516" cy="1326"/>
            </a:xfrm>
            <a:solidFill>
              <a:schemeClr val="bg1"/>
            </a:solidFill>
          </p:grpSpPr>
          <p:sp>
            <p:nvSpPr>
              <p:cNvPr id="109" name="Freeform 109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9688" y="8502"/>
                <a:ext cx="1468" cy="520"/>
              </a:xfrm>
              <a:custGeom>
                <a:avLst/>
                <a:gdLst>
                  <a:gd name="T0" fmla="*/ 160 w 248"/>
                  <a:gd name="T1" fmla="*/ 16 h 88"/>
                  <a:gd name="T2" fmla="*/ 128 w 248"/>
                  <a:gd name="T3" fmla="*/ 0 h 88"/>
                  <a:gd name="T4" fmla="*/ 96 w 248"/>
                  <a:gd name="T5" fmla="*/ 16 h 88"/>
                  <a:gd name="T6" fmla="*/ 64 w 248"/>
                  <a:gd name="T7" fmla="*/ 16 h 88"/>
                  <a:gd name="T8" fmla="*/ 0 w 248"/>
                  <a:gd name="T9" fmla="*/ 80 h 88"/>
                  <a:gd name="T10" fmla="*/ 0 w 248"/>
                  <a:gd name="T11" fmla="*/ 88 h 88"/>
                  <a:gd name="T12" fmla="*/ 32 w 248"/>
                  <a:gd name="T13" fmla="*/ 88 h 88"/>
                  <a:gd name="T14" fmla="*/ 32 w 248"/>
                  <a:gd name="T15" fmla="*/ 80 h 88"/>
                  <a:gd name="T16" fmla="*/ 64 w 248"/>
                  <a:gd name="T17" fmla="*/ 48 h 88"/>
                  <a:gd name="T18" fmla="*/ 96 w 248"/>
                  <a:gd name="T19" fmla="*/ 48 h 88"/>
                  <a:gd name="T20" fmla="*/ 128 w 248"/>
                  <a:gd name="T21" fmla="*/ 64 h 88"/>
                  <a:gd name="T22" fmla="*/ 160 w 248"/>
                  <a:gd name="T23" fmla="*/ 48 h 88"/>
                  <a:gd name="T24" fmla="*/ 248 w 248"/>
                  <a:gd name="T25" fmla="*/ 48 h 88"/>
                  <a:gd name="T26" fmla="*/ 248 w 248"/>
                  <a:gd name="T27" fmla="*/ 16 h 88"/>
                  <a:gd name="T28" fmla="*/ 160 w 248"/>
                  <a:gd name="T29" fmla="*/ 1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8" h="88">
                    <a:moveTo>
                      <a:pt x="160" y="16"/>
                    </a:moveTo>
                    <a:cubicBezTo>
                      <a:pt x="160" y="16"/>
                      <a:pt x="152" y="0"/>
                      <a:pt x="128" y="0"/>
                    </a:cubicBezTo>
                    <a:cubicBezTo>
                      <a:pt x="104" y="0"/>
                      <a:pt x="96" y="16"/>
                      <a:pt x="96" y="16"/>
                    </a:cubicBezTo>
                    <a:cubicBezTo>
                      <a:pt x="96" y="16"/>
                      <a:pt x="104" y="16"/>
                      <a:pt x="64" y="16"/>
                    </a:cubicBezTo>
                    <a:cubicBezTo>
                      <a:pt x="0" y="16"/>
                      <a:pt x="0" y="80"/>
                      <a:pt x="0" y="8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48"/>
                      <a:pt x="64" y="48"/>
                      <a:pt x="64" y="48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6" y="48"/>
                      <a:pt x="104" y="64"/>
                      <a:pt x="128" y="64"/>
                    </a:cubicBezTo>
                    <a:cubicBezTo>
                      <a:pt x="152" y="64"/>
                      <a:pt x="160" y="48"/>
                      <a:pt x="160" y="48"/>
                    </a:cubicBezTo>
                    <a:cubicBezTo>
                      <a:pt x="248" y="48"/>
                      <a:pt x="248" y="48"/>
                      <a:pt x="248" y="48"/>
                    </a:cubicBezTo>
                    <a:cubicBezTo>
                      <a:pt x="248" y="16"/>
                      <a:pt x="248" y="16"/>
                      <a:pt x="248" y="16"/>
                    </a:cubicBezTo>
                    <a:lnTo>
                      <a:pt x="16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" name="Rectangle 110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0398" y="8407"/>
                <a:ext cx="95" cy="14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" name="Oval 111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9688" y="9117"/>
                <a:ext cx="190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" name="Freeform 112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0255" y="8170"/>
                <a:ext cx="380" cy="238"/>
              </a:xfrm>
              <a:custGeom>
                <a:avLst/>
                <a:gdLst>
                  <a:gd name="T0" fmla="*/ 16 w 64"/>
                  <a:gd name="T1" fmla="*/ 40 h 40"/>
                  <a:gd name="T2" fmla="*/ 48 w 64"/>
                  <a:gd name="T3" fmla="*/ 40 h 40"/>
                  <a:gd name="T4" fmla="*/ 64 w 64"/>
                  <a:gd name="T5" fmla="*/ 8 h 40"/>
                  <a:gd name="T6" fmla="*/ 56 w 64"/>
                  <a:gd name="T7" fmla="*/ 0 h 40"/>
                  <a:gd name="T8" fmla="*/ 8 w 64"/>
                  <a:gd name="T9" fmla="*/ 0 h 40"/>
                  <a:gd name="T10" fmla="*/ 0 w 64"/>
                  <a:gd name="T11" fmla="*/ 8 h 40"/>
                  <a:gd name="T12" fmla="*/ 16 w 6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40">
                    <a:moveTo>
                      <a:pt x="16" y="40"/>
                    </a:moveTo>
                    <a:cubicBezTo>
                      <a:pt x="48" y="40"/>
                      <a:pt x="48" y="40"/>
                      <a:pt x="48" y="40"/>
                    </a:cubicBezTo>
                    <a:cubicBezTo>
                      <a:pt x="48" y="40"/>
                      <a:pt x="64" y="16"/>
                      <a:pt x="64" y="8"/>
                    </a:cubicBezTo>
                    <a:cubicBezTo>
                      <a:pt x="64" y="0"/>
                      <a:pt x="56" y="0"/>
                      <a:pt x="56" y="0"/>
                    </a:cubicBezTo>
                    <a:cubicBezTo>
                      <a:pt x="48" y="0"/>
                      <a:pt x="8" y="0"/>
                      <a:pt x="8" y="0"/>
                    </a:cubicBezTo>
                    <a:cubicBezTo>
                      <a:pt x="8" y="0"/>
                      <a:pt x="0" y="0"/>
                      <a:pt x="0" y="8"/>
                    </a:cubicBezTo>
                    <a:cubicBezTo>
                      <a:pt x="0" y="16"/>
                      <a:pt x="16" y="40"/>
                      <a:pt x="1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" name="Freeform 113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0350" y="8075"/>
                <a:ext cx="190" cy="95"/>
              </a:xfrm>
              <a:custGeom>
                <a:avLst/>
                <a:gdLst>
                  <a:gd name="T0" fmla="*/ 0 w 32"/>
                  <a:gd name="T1" fmla="*/ 16 h 16"/>
                  <a:gd name="T2" fmla="*/ 16 w 32"/>
                  <a:gd name="T3" fmla="*/ 0 h 16"/>
                  <a:gd name="T4" fmla="*/ 32 w 32"/>
                  <a:gd name="T5" fmla="*/ 16 h 16"/>
                  <a:gd name="T6" fmla="*/ 0 w 32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16">
                    <a:moveTo>
                      <a:pt x="0" y="16"/>
                    </a:moveTo>
                    <a:cubicBezTo>
                      <a:pt x="0" y="16"/>
                      <a:pt x="0" y="0"/>
                      <a:pt x="16" y="0"/>
                    </a:cubicBezTo>
                    <a:cubicBezTo>
                      <a:pt x="32" y="0"/>
                      <a:pt x="32" y="16"/>
                      <a:pt x="32" y="16"/>
                    </a:cubicBez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" name="Freeform 11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0350" y="8170"/>
                <a:ext cx="190" cy="238"/>
              </a:xfrm>
              <a:custGeom>
                <a:avLst/>
                <a:gdLst>
                  <a:gd name="T0" fmla="*/ 0 w 76"/>
                  <a:gd name="T1" fmla="*/ 0 h 95"/>
                  <a:gd name="T2" fmla="*/ 76 w 76"/>
                  <a:gd name="T3" fmla="*/ 0 h 95"/>
                  <a:gd name="T4" fmla="*/ 57 w 76"/>
                  <a:gd name="T5" fmla="*/ 95 h 95"/>
                  <a:gd name="T6" fmla="*/ 19 w 76"/>
                  <a:gd name="T7" fmla="*/ 95 h 95"/>
                  <a:gd name="T8" fmla="*/ 0 w 76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95">
                    <a:moveTo>
                      <a:pt x="0" y="0"/>
                    </a:moveTo>
                    <a:lnTo>
                      <a:pt x="76" y="0"/>
                    </a:lnTo>
                    <a:lnTo>
                      <a:pt x="57" y="95"/>
                    </a:lnTo>
                    <a:lnTo>
                      <a:pt x="19" y="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" name="Freeform 115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0255" y="8502"/>
                <a:ext cx="380" cy="378"/>
              </a:xfrm>
              <a:custGeom>
                <a:avLst/>
                <a:gdLst>
                  <a:gd name="T0" fmla="*/ 0 w 64"/>
                  <a:gd name="T1" fmla="*/ 16 h 64"/>
                  <a:gd name="T2" fmla="*/ 32 w 64"/>
                  <a:gd name="T3" fmla="*/ 0 h 64"/>
                  <a:gd name="T4" fmla="*/ 64 w 64"/>
                  <a:gd name="T5" fmla="*/ 16 h 64"/>
                  <a:gd name="T6" fmla="*/ 64 w 64"/>
                  <a:gd name="T7" fmla="*/ 48 h 64"/>
                  <a:gd name="T8" fmla="*/ 32 w 64"/>
                  <a:gd name="T9" fmla="*/ 64 h 64"/>
                  <a:gd name="T10" fmla="*/ 0 w 64"/>
                  <a:gd name="T11" fmla="*/ 48 h 64"/>
                  <a:gd name="T12" fmla="*/ 0 w 64"/>
                  <a:gd name="T13" fmla="*/ 1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0" y="16"/>
                    </a:moveTo>
                    <a:cubicBezTo>
                      <a:pt x="0" y="16"/>
                      <a:pt x="8" y="0"/>
                      <a:pt x="32" y="0"/>
                    </a:cubicBezTo>
                    <a:cubicBezTo>
                      <a:pt x="56" y="0"/>
                      <a:pt x="64" y="16"/>
                      <a:pt x="64" y="16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8"/>
                      <a:pt x="56" y="64"/>
                      <a:pt x="32" y="64"/>
                    </a:cubicBezTo>
                    <a:cubicBezTo>
                      <a:pt x="8" y="64"/>
                      <a:pt x="0" y="48"/>
                      <a:pt x="0" y="48"/>
                    </a:cubicBez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6" name="Freeform 116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9640" y="8975"/>
                <a:ext cx="285" cy="95"/>
              </a:xfrm>
              <a:custGeom>
                <a:avLst/>
                <a:gdLst>
                  <a:gd name="T0" fmla="*/ 0 w 48"/>
                  <a:gd name="T1" fmla="*/ 0 h 16"/>
                  <a:gd name="T2" fmla="*/ 0 w 48"/>
                  <a:gd name="T3" fmla="*/ 8 h 16"/>
                  <a:gd name="T4" fmla="*/ 8 w 48"/>
                  <a:gd name="T5" fmla="*/ 16 h 16"/>
                  <a:gd name="T6" fmla="*/ 40 w 48"/>
                  <a:gd name="T7" fmla="*/ 16 h 16"/>
                  <a:gd name="T8" fmla="*/ 48 w 48"/>
                  <a:gd name="T9" fmla="*/ 8 h 16"/>
                  <a:gd name="T10" fmla="*/ 48 w 48"/>
                  <a:gd name="T11" fmla="*/ 0 h 16"/>
                  <a:gd name="T12" fmla="*/ 0 w 4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6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16"/>
                      <a:pt x="8" y="16"/>
                      <a:pt x="8" y="16"/>
                    </a:cubicBezTo>
                    <a:cubicBezTo>
                      <a:pt x="8" y="16"/>
                      <a:pt x="32" y="16"/>
                      <a:pt x="40" y="16"/>
                    </a:cubicBezTo>
                    <a:cubicBezTo>
                      <a:pt x="48" y="16"/>
                      <a:pt x="48" y="8"/>
                      <a:pt x="48" y="8"/>
                    </a:cubicBezTo>
                    <a:cubicBezTo>
                      <a:pt x="48" y="0"/>
                      <a:pt x="48" y="0"/>
                      <a:pt x="4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2119630" y="237363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优化城乡供水格局，采用集中式与分散式相结合的方式供水，整治农村水源资源，建设因地制宜的农村集中安全引水工程。</a:t>
            </a:r>
            <a:r>
              <a:rPr lang="zh-CN" altLang="en-US" sz="1600">
                <a:sym typeface="+mn-ea"/>
              </a:rPr>
              <a:t>镇区南侧规划提质现状给水设施，完善镇中供水管网，有效保证镇区集中供水，管网布置形式以枝状管网为主</a:t>
            </a:r>
            <a:r>
              <a:rPr lang="zh-CN" altLang="en-US" sz="1600"/>
              <a:t>。</a:t>
            </a:r>
            <a:endParaRPr lang="zh-CN" altLang="en-US" sz="1600"/>
          </a:p>
        </p:txBody>
      </p:sp>
      <p:sp>
        <p:nvSpPr>
          <p:cNvPr id="8" name="文本框 7"/>
          <p:cNvSpPr txBox="1"/>
          <p:nvPr/>
        </p:nvSpPr>
        <p:spPr>
          <a:xfrm>
            <a:off x="2119630" y="406146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规划逐步完善镇、村排水设施，要求镇区采用雨污分流制，雨水就近排入沟渠，污水经污水处理厂或污水处理设施达标后排放或中水回收。各行政村应配置一体化污水处理设施。</a:t>
            </a:r>
            <a:r>
              <a:rPr lang="zh-CN" altLang="en-US" sz="1600">
                <a:sym typeface="+mn-ea"/>
              </a:rPr>
              <a:t>规划结合污水分区设置污水处理厂，共设置1个，位于铁坡镇区北侧。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2119630" y="574929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科学预测地区用电负荷发展水平，提高电网受电、供电能力和供电可靠性；合理规划布置变电站用地，控制高压走廊布局及用地，促进电网发展与城镇建设相协调。</a:t>
            </a:r>
            <a:r>
              <a:rPr lang="zh-CN" altLang="en-US" sz="1600">
                <a:sym typeface="+mn-ea"/>
              </a:rPr>
              <a:t>规划新建铁坡</a:t>
            </a:r>
            <a:r>
              <a:rPr lang="en-US" altLang="zh-CN" sz="1600">
                <a:sym typeface="+mn-ea"/>
              </a:rPr>
              <a:t>35</a:t>
            </a:r>
            <a:r>
              <a:rPr lang="zh-CN" altLang="en-US" sz="1600">
                <a:sym typeface="+mn-ea"/>
              </a:rPr>
              <a:t>KV变电站，容量由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6.3+6.3MVA</a:t>
            </a:r>
            <a:r>
              <a:rPr lang="zh-CN" altLang="en-US" sz="1600">
                <a:sym typeface="+mn-ea"/>
              </a:rPr>
              <a:t>，为区域生活、生产用电提供了保障。</a:t>
            </a:r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2119630" y="743712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/>
              <a:t>规划至</a:t>
            </a:r>
            <a:r>
              <a:rPr lang="en-US" altLang="zh-CN" sz="1600"/>
              <a:t>2025</a:t>
            </a:r>
            <a:r>
              <a:rPr lang="zh-CN" altLang="en-US" sz="1600"/>
              <a:t>年，全面普及乡村光纤网络、</a:t>
            </a:r>
            <a:r>
              <a:rPr lang="en-US" altLang="zh-CN" sz="1600"/>
              <a:t>4G</a:t>
            </a:r>
            <a:r>
              <a:rPr lang="zh-CN" altLang="en-US" sz="1600"/>
              <a:t>及部分区域</a:t>
            </a:r>
            <a:r>
              <a:rPr lang="en-US" altLang="zh-CN" sz="1600"/>
              <a:t>5G</a:t>
            </a:r>
            <a:r>
              <a:rPr lang="zh-CN" altLang="en-US" sz="1600"/>
              <a:t>无线通讯。规划至</a:t>
            </a:r>
            <a:r>
              <a:rPr lang="en-US" altLang="zh-CN" sz="1600"/>
              <a:t>2035</a:t>
            </a:r>
            <a:r>
              <a:rPr lang="zh-CN" altLang="en-US" sz="1600"/>
              <a:t>年，实现镇区</a:t>
            </a:r>
            <a:r>
              <a:rPr lang="en-US" altLang="zh-CN" sz="1600"/>
              <a:t>5G</a:t>
            </a:r>
            <a:r>
              <a:rPr lang="zh-CN" altLang="en-US" sz="1600"/>
              <a:t>网络全覆盖。大力推动电子商务进农村、电子商务进社区、跨境电子商务以及线上线下融合互动。</a:t>
            </a:r>
            <a:endParaRPr lang="en-US" altLang="zh-CN" sz="1600"/>
          </a:p>
        </p:txBody>
      </p:sp>
      <p:sp>
        <p:nvSpPr>
          <p:cNvPr id="12" name="文本框 11"/>
          <p:cNvSpPr txBox="1"/>
          <p:nvPr/>
        </p:nvSpPr>
        <p:spPr>
          <a:xfrm>
            <a:off x="2119630" y="912495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/>
              <a:t>规划采用天然气提供生产能源使用，</a:t>
            </a:r>
            <a:r>
              <a:rPr lang="zh-CN" altLang="en-US" sz="1600"/>
              <a:t>提高城乡供气气源安全水平，提升乡村用气普及率。镇区</a:t>
            </a:r>
            <a:r>
              <a:rPr lang="zh-CN" altLang="en-US" sz="1600">
                <a:sym typeface="+mn-ea"/>
              </a:rPr>
              <a:t>配建燃气气化站，用地按2000平方米预留。</a:t>
            </a:r>
            <a:endParaRPr lang="zh-CN" altLang="en-US" sz="1600"/>
          </a:p>
        </p:txBody>
      </p:sp>
      <p:sp>
        <p:nvSpPr>
          <p:cNvPr id="13" name="文本框 12"/>
          <p:cNvSpPr txBox="1"/>
          <p:nvPr/>
        </p:nvSpPr>
        <p:spPr>
          <a:xfrm>
            <a:off x="2119630" y="1081278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/>
              <a:t>全面推行生活垃圾分类和资源化利用制度，实现“村分类收集、镇分类转运、市分类处理”的一体化垃圾处理模式。</a:t>
            </a:r>
            <a:r>
              <a:rPr lang="zh-CN" altLang="en-US" sz="1600"/>
              <a:t>规划至</a:t>
            </a:r>
            <a:r>
              <a:rPr lang="en-US" altLang="zh-CN" sz="1600"/>
              <a:t>2035</a:t>
            </a:r>
            <a:r>
              <a:rPr lang="zh-CN" altLang="en-US" sz="1600"/>
              <a:t>年，垃圾分类收集覆盖率达到100％，生活垃圾无害化处理率达到100%，垃圾资源化率达到85%。</a:t>
            </a:r>
            <a:endParaRPr lang="zh-CN" altLang="en-US" sz="1600"/>
          </a:p>
        </p:txBody>
      </p:sp>
      <p:grpSp>
        <p:nvGrpSpPr>
          <p:cNvPr id="19" name="组合 18"/>
          <p:cNvGrpSpPr/>
          <p:nvPr/>
        </p:nvGrpSpPr>
        <p:grpSpPr>
          <a:xfrm>
            <a:off x="653415" y="5888355"/>
            <a:ext cx="1138555" cy="1138555"/>
            <a:chOff x="1119" y="10870"/>
            <a:chExt cx="1510" cy="1510"/>
          </a:xfrm>
        </p:grpSpPr>
        <p:sp>
          <p:nvSpPr>
            <p:cNvPr id="18" name="椭圆 17"/>
            <p:cNvSpPr/>
            <p:nvPr>
              <p:custDataLst>
                <p:tags r:id="rId15"/>
              </p:custDataLst>
            </p:nvPr>
          </p:nvSpPr>
          <p:spPr>
            <a:xfrm>
              <a:off x="1119" y="1087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未标题-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12" y="11019"/>
              <a:ext cx="779" cy="1242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652780" y="4189730"/>
            <a:ext cx="1138555" cy="1138555"/>
            <a:chOff x="1118" y="6814"/>
            <a:chExt cx="1510" cy="1510"/>
          </a:xfrm>
        </p:grpSpPr>
        <p:sp>
          <p:nvSpPr>
            <p:cNvPr id="15" name="椭圆 14"/>
            <p:cNvSpPr/>
            <p:nvPr>
              <p:custDataLst>
                <p:tags r:id="rId17"/>
              </p:custDataLst>
            </p:nvPr>
          </p:nvSpPr>
          <p:spPr>
            <a:xfrm>
              <a:off x="1118" y="6814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未标题-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14" y="7148"/>
              <a:ext cx="922" cy="926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78815" y="7586980"/>
            <a:ext cx="1138555" cy="1138555"/>
            <a:chOff x="1159" y="12180"/>
            <a:chExt cx="1510" cy="1510"/>
          </a:xfrm>
        </p:grpSpPr>
        <p:sp>
          <p:nvSpPr>
            <p:cNvPr id="29" name="椭圆 28"/>
            <p:cNvSpPr/>
            <p:nvPr>
              <p:custDataLst>
                <p:tags r:id="rId19"/>
              </p:custDataLst>
            </p:nvPr>
          </p:nvSpPr>
          <p:spPr>
            <a:xfrm>
              <a:off x="1159" y="1218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未标题-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06" y="12328"/>
              <a:ext cx="816" cy="1190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679450" y="9285605"/>
            <a:ext cx="1138555" cy="1138555"/>
            <a:chOff x="1160" y="14920"/>
            <a:chExt cx="1510" cy="1510"/>
          </a:xfrm>
        </p:grpSpPr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1160" y="1492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未标题-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32" y="15122"/>
              <a:ext cx="766" cy="1106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679450" y="10984230"/>
            <a:ext cx="1138555" cy="1138555"/>
            <a:chOff x="1160" y="17780"/>
            <a:chExt cx="1510" cy="1510"/>
          </a:xfrm>
        </p:grpSpPr>
        <p:sp>
          <p:nvSpPr>
            <p:cNvPr id="31" name="椭圆 30"/>
            <p:cNvSpPr/>
            <p:nvPr>
              <p:custDataLst>
                <p:tags r:id="rId23"/>
              </p:custDataLst>
            </p:nvPr>
          </p:nvSpPr>
          <p:spPr>
            <a:xfrm>
              <a:off x="1160" y="1778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 descr="未标题-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81" y="17995"/>
              <a:ext cx="884" cy="1131"/>
            </a:xfrm>
            <a:prstGeom prst="rect">
              <a:avLst/>
            </a:prstGeom>
          </p:spPr>
        </p:pic>
        <p:sp>
          <p:nvSpPr>
            <p:cNvPr id="81" name="Freeform 8"/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1702" y="18435"/>
              <a:ext cx="452" cy="442"/>
            </a:xfrm>
            <a:custGeom>
              <a:avLst/>
              <a:gdLst>
                <a:gd name="T0" fmla="*/ 291 w 436"/>
                <a:gd name="T1" fmla="*/ 285 h 425"/>
                <a:gd name="T2" fmla="*/ 291 w 436"/>
                <a:gd name="T3" fmla="*/ 285 h 425"/>
                <a:gd name="T4" fmla="*/ 291 w 436"/>
                <a:gd name="T5" fmla="*/ 285 h 425"/>
                <a:gd name="T6" fmla="*/ 291 w 436"/>
                <a:gd name="T7" fmla="*/ 285 h 425"/>
                <a:gd name="T8" fmla="*/ 291 w 436"/>
                <a:gd name="T9" fmla="*/ 285 h 425"/>
                <a:gd name="T10" fmla="*/ 291 w 436"/>
                <a:gd name="T11" fmla="*/ 285 h 425"/>
                <a:gd name="T12" fmla="*/ 291 w 436"/>
                <a:gd name="T13" fmla="*/ 285 h 425"/>
                <a:gd name="T14" fmla="*/ 291 w 436"/>
                <a:gd name="T15" fmla="*/ 285 h 425"/>
                <a:gd name="T16" fmla="*/ 291 w 436"/>
                <a:gd name="T17" fmla="*/ 285 h 425"/>
                <a:gd name="T18" fmla="*/ 291 w 436"/>
                <a:gd name="T19" fmla="*/ 285 h 425"/>
                <a:gd name="T20" fmla="*/ 291 w 436"/>
                <a:gd name="T21" fmla="*/ 285 h 425"/>
                <a:gd name="T22" fmla="*/ 291 w 436"/>
                <a:gd name="T23" fmla="*/ 247 h 425"/>
                <a:gd name="T24" fmla="*/ 291 w 436"/>
                <a:gd name="T25" fmla="*/ 425 h 425"/>
                <a:gd name="T26" fmla="*/ 342 w 436"/>
                <a:gd name="T27" fmla="*/ 387 h 425"/>
                <a:gd name="T28" fmla="*/ 436 w 436"/>
                <a:gd name="T29" fmla="*/ 259 h 425"/>
                <a:gd name="T30" fmla="*/ 291 w 436"/>
                <a:gd name="T31" fmla="*/ 285 h 425"/>
                <a:gd name="T32" fmla="*/ 291 w 436"/>
                <a:gd name="T33" fmla="*/ 285 h 425"/>
                <a:gd name="T34" fmla="*/ 291 w 436"/>
                <a:gd name="T35" fmla="*/ 285 h 425"/>
                <a:gd name="T36" fmla="*/ 291 w 436"/>
                <a:gd name="T37" fmla="*/ 285 h 425"/>
                <a:gd name="T38" fmla="*/ 291 w 436"/>
                <a:gd name="T39" fmla="*/ 285 h 425"/>
                <a:gd name="T40" fmla="*/ 291 w 436"/>
                <a:gd name="T41" fmla="*/ 285 h 425"/>
                <a:gd name="T42" fmla="*/ 291 w 436"/>
                <a:gd name="T43" fmla="*/ 285 h 425"/>
                <a:gd name="T44" fmla="*/ 291 w 436"/>
                <a:gd name="T45" fmla="*/ 285 h 425"/>
                <a:gd name="T46" fmla="*/ 291 w 436"/>
                <a:gd name="T47" fmla="*/ 285 h 425"/>
                <a:gd name="T48" fmla="*/ 291 w 436"/>
                <a:gd name="T49" fmla="*/ 285 h 425"/>
                <a:gd name="T50" fmla="*/ 428 w 436"/>
                <a:gd name="T51" fmla="*/ 213 h 425"/>
                <a:gd name="T52" fmla="*/ 294 w 436"/>
                <a:gd name="T53" fmla="*/ 185 h 425"/>
                <a:gd name="T54" fmla="*/ 393 w 436"/>
                <a:gd name="T55" fmla="*/ 274 h 425"/>
                <a:gd name="T56" fmla="*/ 74 w 436"/>
                <a:gd name="T57" fmla="*/ 110 h 425"/>
                <a:gd name="T58" fmla="*/ 241 w 436"/>
                <a:gd name="T59" fmla="*/ 26 h 425"/>
                <a:gd name="T60" fmla="*/ 158 w 436"/>
                <a:gd name="T61" fmla="*/ 0 h 425"/>
                <a:gd name="T62" fmla="*/ 74 w 436"/>
                <a:gd name="T63" fmla="*/ 110 h 425"/>
                <a:gd name="T64" fmla="*/ 285 w 436"/>
                <a:gd name="T65" fmla="*/ 10 h 425"/>
                <a:gd name="T66" fmla="*/ 226 w 436"/>
                <a:gd name="T67" fmla="*/ 72 h 425"/>
                <a:gd name="T68" fmla="*/ 217 w 436"/>
                <a:gd name="T69" fmla="*/ 132 h 425"/>
                <a:gd name="T70" fmla="*/ 371 w 436"/>
                <a:gd name="T71" fmla="*/ 43 h 425"/>
                <a:gd name="T72" fmla="*/ 320 w 436"/>
                <a:gd name="T73" fmla="*/ 31 h 425"/>
                <a:gd name="T74" fmla="*/ 115 w 436"/>
                <a:gd name="T75" fmla="*/ 388 h 425"/>
                <a:gd name="T76" fmla="*/ 206 w 436"/>
                <a:gd name="T77" fmla="*/ 286 h 425"/>
                <a:gd name="T78" fmla="*/ 80 w 436"/>
                <a:gd name="T79" fmla="*/ 327 h 425"/>
                <a:gd name="T80" fmla="*/ 121 w 436"/>
                <a:gd name="T81" fmla="*/ 233 h 425"/>
                <a:gd name="T82" fmla="*/ 103 w 436"/>
                <a:gd name="T83" fmla="*/ 163 h 425"/>
                <a:gd name="T84" fmla="*/ 33 w 436"/>
                <a:gd name="T85" fmla="*/ 182 h 425"/>
                <a:gd name="T86" fmla="*/ 7 w 436"/>
                <a:gd name="T87" fmla="*/ 262 h 425"/>
                <a:gd name="T88" fmla="*/ 71 w 436"/>
                <a:gd name="T89" fmla="*/ 3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6" h="425">
                  <a:moveTo>
                    <a:pt x="291" y="285"/>
                  </a:move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291" y="285"/>
                  </a:move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291" y="285"/>
                  </a:move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291" y="285"/>
                  </a:moveTo>
                  <a:cubicBezTo>
                    <a:pt x="291" y="247"/>
                    <a:pt x="291" y="247"/>
                    <a:pt x="291" y="247"/>
                  </a:cubicBezTo>
                  <a:cubicBezTo>
                    <a:pt x="239" y="336"/>
                    <a:pt x="239" y="336"/>
                    <a:pt x="239" y="336"/>
                  </a:cubicBezTo>
                  <a:cubicBezTo>
                    <a:pt x="291" y="425"/>
                    <a:pt x="291" y="425"/>
                    <a:pt x="291" y="425"/>
                  </a:cubicBezTo>
                  <a:cubicBezTo>
                    <a:pt x="291" y="387"/>
                    <a:pt x="291" y="387"/>
                    <a:pt x="291" y="387"/>
                  </a:cubicBezTo>
                  <a:cubicBezTo>
                    <a:pt x="342" y="387"/>
                    <a:pt x="342" y="387"/>
                    <a:pt x="342" y="387"/>
                  </a:cubicBezTo>
                  <a:cubicBezTo>
                    <a:pt x="354" y="387"/>
                    <a:pt x="366" y="380"/>
                    <a:pt x="373" y="369"/>
                  </a:cubicBezTo>
                  <a:cubicBezTo>
                    <a:pt x="436" y="259"/>
                    <a:pt x="436" y="259"/>
                    <a:pt x="436" y="259"/>
                  </a:cubicBezTo>
                  <a:cubicBezTo>
                    <a:pt x="427" y="275"/>
                    <a:pt x="410" y="285"/>
                    <a:pt x="3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428" y="254"/>
                  </a:moveTo>
                  <a:cubicBezTo>
                    <a:pt x="435" y="241"/>
                    <a:pt x="435" y="226"/>
                    <a:pt x="428" y="213"/>
                  </a:cubicBezTo>
                  <a:cubicBezTo>
                    <a:pt x="428" y="213"/>
                    <a:pt x="402" y="169"/>
                    <a:pt x="382" y="134"/>
                  </a:cubicBezTo>
                  <a:cubicBezTo>
                    <a:pt x="294" y="185"/>
                    <a:pt x="294" y="185"/>
                    <a:pt x="294" y="185"/>
                  </a:cubicBezTo>
                  <a:cubicBezTo>
                    <a:pt x="345" y="274"/>
                    <a:pt x="345" y="274"/>
                    <a:pt x="345" y="274"/>
                  </a:cubicBezTo>
                  <a:cubicBezTo>
                    <a:pt x="369" y="274"/>
                    <a:pt x="393" y="274"/>
                    <a:pt x="393" y="274"/>
                  </a:cubicBezTo>
                  <a:cubicBezTo>
                    <a:pt x="407" y="274"/>
                    <a:pt x="421" y="267"/>
                    <a:pt x="428" y="254"/>
                  </a:cubicBezTo>
                  <a:close/>
                  <a:moveTo>
                    <a:pt x="74" y="110"/>
                  </a:moveTo>
                  <a:cubicBezTo>
                    <a:pt x="162" y="162"/>
                    <a:pt x="162" y="162"/>
                    <a:pt x="162" y="162"/>
                  </a:cubicBezTo>
                  <a:cubicBezTo>
                    <a:pt x="162" y="162"/>
                    <a:pt x="229" y="46"/>
                    <a:pt x="241" y="26"/>
                  </a:cubicBezTo>
                  <a:cubicBezTo>
                    <a:pt x="250" y="10"/>
                    <a:pt x="266" y="0"/>
                    <a:pt x="28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5" y="0"/>
                    <a:pt x="134" y="7"/>
                    <a:pt x="127" y="18"/>
                  </a:cubicBezTo>
                  <a:cubicBezTo>
                    <a:pt x="116" y="36"/>
                    <a:pt x="74" y="110"/>
                    <a:pt x="74" y="110"/>
                  </a:cubicBezTo>
                  <a:close/>
                  <a:moveTo>
                    <a:pt x="320" y="31"/>
                  </a:moveTo>
                  <a:cubicBezTo>
                    <a:pt x="312" y="18"/>
                    <a:pt x="299" y="10"/>
                    <a:pt x="285" y="10"/>
                  </a:cubicBezTo>
                  <a:cubicBezTo>
                    <a:pt x="270" y="10"/>
                    <a:pt x="257" y="18"/>
                    <a:pt x="250" y="31"/>
                  </a:cubicBezTo>
                  <a:cubicBezTo>
                    <a:pt x="250" y="31"/>
                    <a:pt x="238" y="51"/>
                    <a:pt x="226" y="72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319" y="132"/>
                    <a:pt x="319" y="132"/>
                    <a:pt x="319" y="132"/>
                  </a:cubicBezTo>
                  <a:cubicBezTo>
                    <a:pt x="371" y="43"/>
                    <a:pt x="371" y="43"/>
                    <a:pt x="371" y="43"/>
                  </a:cubicBezTo>
                  <a:cubicBezTo>
                    <a:pt x="338" y="62"/>
                    <a:pt x="338" y="62"/>
                    <a:pt x="338" y="62"/>
                  </a:cubicBezTo>
                  <a:cubicBezTo>
                    <a:pt x="338" y="62"/>
                    <a:pt x="325" y="40"/>
                    <a:pt x="320" y="31"/>
                  </a:cubicBezTo>
                  <a:close/>
                  <a:moveTo>
                    <a:pt x="79" y="368"/>
                  </a:moveTo>
                  <a:cubicBezTo>
                    <a:pt x="87" y="380"/>
                    <a:pt x="100" y="388"/>
                    <a:pt x="115" y="388"/>
                  </a:cubicBezTo>
                  <a:cubicBezTo>
                    <a:pt x="115" y="388"/>
                    <a:pt x="166" y="388"/>
                    <a:pt x="206" y="388"/>
                  </a:cubicBezTo>
                  <a:cubicBezTo>
                    <a:pt x="206" y="286"/>
                    <a:pt x="206" y="286"/>
                    <a:pt x="206" y="286"/>
                  </a:cubicBezTo>
                  <a:cubicBezTo>
                    <a:pt x="103" y="286"/>
                    <a:pt x="103" y="286"/>
                    <a:pt x="103" y="286"/>
                  </a:cubicBezTo>
                  <a:cubicBezTo>
                    <a:pt x="91" y="307"/>
                    <a:pt x="80" y="327"/>
                    <a:pt x="80" y="327"/>
                  </a:cubicBezTo>
                  <a:cubicBezTo>
                    <a:pt x="72" y="340"/>
                    <a:pt x="72" y="355"/>
                    <a:pt x="79" y="368"/>
                  </a:cubicBezTo>
                  <a:close/>
                  <a:moveTo>
                    <a:pt x="121" y="233"/>
                  </a:moveTo>
                  <a:cubicBezTo>
                    <a:pt x="154" y="252"/>
                    <a:pt x="154" y="252"/>
                    <a:pt x="154" y="252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33" y="182"/>
                    <a:pt x="33" y="182"/>
                    <a:pt x="33" y="182"/>
                  </a:cubicBezTo>
                  <a:cubicBezTo>
                    <a:pt x="8" y="227"/>
                    <a:pt x="8" y="227"/>
                    <a:pt x="8" y="227"/>
                  </a:cubicBezTo>
                  <a:cubicBezTo>
                    <a:pt x="1" y="237"/>
                    <a:pt x="1" y="251"/>
                    <a:pt x="7" y="262"/>
                  </a:cubicBezTo>
                  <a:cubicBezTo>
                    <a:pt x="71" y="372"/>
                    <a:pt x="71" y="372"/>
                    <a:pt x="71" y="372"/>
                  </a:cubicBezTo>
                  <a:cubicBezTo>
                    <a:pt x="62" y="356"/>
                    <a:pt x="62" y="336"/>
                    <a:pt x="71" y="320"/>
                  </a:cubicBezTo>
                  <a:cubicBezTo>
                    <a:pt x="121" y="233"/>
                    <a:pt x="121" y="233"/>
                    <a:pt x="121" y="233"/>
                  </a:cubicBezTo>
                  <a:close/>
                </a:path>
              </a:pathLst>
            </a:custGeom>
            <a:solidFill>
              <a:srgbClr val="126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</p:grpSp>
    </p:spTree>
    <p:custDataLst>
      <p:tags r:id="rId2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 descr="E:/02--怀化/02--乡镇国土空间规划/03--乡镇国土空间规划/03-铁坡镇/铁坡镇8.webp.jpg铁坡镇8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910" b="2910"/>
          <a:stretch>
            <a:fillRect/>
          </a:stretch>
        </p:blipFill>
        <p:spPr>
          <a:xfrm>
            <a:off x="-635" y="7400925"/>
            <a:ext cx="9601200" cy="540067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0" y="-21590"/>
            <a:ext cx="9599930" cy="12387580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5.5 </a:t>
            </a:r>
            <a:r>
              <a:rPr lang="zh-CN" altLang="en-US" sz="3200">
                <a:solidFill>
                  <a:srgbClr val="1261A6"/>
                </a:solidFill>
              </a:rPr>
              <a:t>综合防灾</a:t>
            </a:r>
            <a:r>
              <a:rPr lang="zh-CN" altLang="en-US" sz="3200">
                <a:solidFill>
                  <a:srgbClr val="1261A6"/>
                </a:solidFill>
              </a:rPr>
              <a:t>设施规划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99135" y="2036445"/>
            <a:ext cx="8202295" cy="1445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chemeClr val="tx1"/>
                </a:solidFill>
              </a:rPr>
              <a:t>以</a:t>
            </a:r>
            <a:r>
              <a:rPr lang="zh-CN" altLang="en-US" sz="2000" b="1">
                <a:solidFill>
                  <a:srgbClr val="1261A6"/>
                </a:solidFill>
              </a:rPr>
              <a:t>自然灾害、事故灾害</a:t>
            </a:r>
            <a:r>
              <a:rPr lang="zh-CN">
                <a:solidFill>
                  <a:schemeClr val="tx1"/>
                </a:solidFill>
              </a:rPr>
              <a:t>等为防治重点，兼顾新型风险防控，提升铁坡面对重大灾害风险的抵御能力、适应能力和快速恢复能力。</a:t>
            </a:r>
            <a:endParaRPr lang="zh-CN">
              <a:solidFill>
                <a:schemeClr val="tx1"/>
              </a:solidFill>
            </a:endParaRPr>
          </a:p>
          <a:p>
            <a:pPr indent="457200" algn="l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chemeClr val="tx1"/>
                </a:solidFill>
              </a:rPr>
              <a:t>树立安全发展理念，坚持</a:t>
            </a:r>
            <a:r>
              <a:rPr lang="en-US" altLang="zh-CN" sz="2000" b="1">
                <a:solidFill>
                  <a:srgbClr val="1261A6"/>
                </a:solidFill>
              </a:rPr>
              <a:t>“</a:t>
            </a:r>
            <a:r>
              <a:rPr lang="zh-CN" altLang="en-US" sz="2000" b="1">
                <a:solidFill>
                  <a:srgbClr val="1261A6"/>
                </a:solidFill>
              </a:rPr>
              <a:t>以防为主，防抗避救</a:t>
            </a:r>
            <a:r>
              <a:rPr lang="en-US" altLang="zh-CN" sz="2000" b="1">
                <a:solidFill>
                  <a:srgbClr val="1261A6"/>
                </a:solidFill>
              </a:rPr>
              <a:t>”</a:t>
            </a:r>
            <a:r>
              <a:rPr lang="zh-CN">
                <a:solidFill>
                  <a:schemeClr val="tx1"/>
                </a:solidFill>
              </a:rPr>
              <a:t>相结合的方式，建立健全综合防灾体系。</a:t>
            </a:r>
            <a:endParaRPr lang="zh-CN">
              <a:solidFill>
                <a:schemeClr val="tx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85495" y="3734435"/>
            <a:ext cx="7879715" cy="1932940"/>
            <a:chOff x="1237" y="5881"/>
            <a:chExt cx="12409" cy="3044"/>
          </a:xfrm>
        </p:grpSpPr>
        <p:sp>
          <p:nvSpPr>
            <p:cNvPr id="6" name="文本框 5"/>
            <p:cNvSpPr txBox="1"/>
            <p:nvPr/>
          </p:nvSpPr>
          <p:spPr>
            <a:xfrm>
              <a:off x="1237" y="5881"/>
              <a:ext cx="12409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1</a:t>
              </a:r>
              <a:r>
                <a:rPr lang="zh-CN" altLang="en-US" sz="2000" b="1">
                  <a:solidFill>
                    <a:schemeClr val="bg1"/>
                  </a:solidFill>
                </a:rPr>
                <a:t>、</a:t>
              </a:r>
              <a:r>
                <a:rPr lang="zh-CN" altLang="zh-CN" sz="2000" b="1">
                  <a:solidFill>
                    <a:schemeClr val="bg1"/>
                  </a:solidFill>
                </a:rPr>
                <a:t>保障防洪及抗震安全</a:t>
              </a:r>
              <a:endParaRPr lang="zh-CN" altLang="zh-CN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39" y="6573"/>
              <a:ext cx="12400" cy="2352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altLang="en-US"/>
                <a:t>规划镇区防洪标准按20年一遇标准设防，排涝标准按10年一遇标准设防，村庄地区按10年一遇3日暴雨3日排至作物耐淹水深设防。</a:t>
              </a:r>
              <a:endParaRPr lang="zh-CN" altLang="en-US"/>
            </a:p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altLang="en-US"/>
                <a:t>坚持抗震立足于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VI</a:t>
              </a:r>
              <a:r>
                <a:rPr lang="zh-CN" altLang="en-US"/>
                <a:t>度的基本烈度。坚持</a:t>
              </a:r>
              <a:r>
                <a:rPr lang="en-US" altLang="zh-CN"/>
                <a:t>“</a:t>
              </a:r>
              <a:r>
                <a:rPr lang="zh-CN" altLang="en-US"/>
                <a:t>预防为主，防救结合</a:t>
              </a:r>
              <a:r>
                <a:rPr lang="en-US" altLang="zh-CN"/>
                <a:t>”</a:t>
              </a:r>
              <a:r>
                <a:rPr lang="zh-CN" altLang="en-US"/>
                <a:t>的方针。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85495" y="5835015"/>
            <a:ext cx="7879080" cy="1838960"/>
            <a:chOff x="1237" y="9708"/>
            <a:chExt cx="12408" cy="2896"/>
          </a:xfrm>
        </p:grpSpPr>
        <p:sp>
          <p:nvSpPr>
            <p:cNvPr id="9" name="文本框 8"/>
            <p:cNvSpPr txBox="1"/>
            <p:nvPr/>
          </p:nvSpPr>
          <p:spPr>
            <a:xfrm>
              <a:off x="1237" y="9708"/>
              <a:ext cx="12409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2</a:t>
              </a:r>
              <a:r>
                <a:rPr lang="zh-CN" altLang="en-US" sz="2000" b="1">
                  <a:solidFill>
                    <a:schemeClr val="bg1"/>
                  </a:solidFill>
                </a:rPr>
                <a:t>、优化城乡消防安全体系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39" y="10400"/>
              <a:ext cx="12400" cy="220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/>
                <a:t>优化消防安全布局，加强消防重点区域的火灾风险控制，规划形成以镇区</a:t>
              </a:r>
              <a:r>
                <a:rPr lang="zh-CN"/>
                <a:t>志愿消防队为中心，各行政村建立微型消防站为补充的消防网络，同时各村配备市政消防栓。</a:t>
              </a:r>
              <a:endParaRPr lang="zh-CN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5495" y="7822565"/>
            <a:ext cx="7875270" cy="1356360"/>
            <a:chOff x="1237" y="12848"/>
            <a:chExt cx="12402" cy="2136"/>
          </a:xfrm>
        </p:grpSpPr>
        <p:sp>
          <p:nvSpPr>
            <p:cNvPr id="12" name="文本框 11"/>
            <p:cNvSpPr txBox="1"/>
            <p:nvPr/>
          </p:nvSpPr>
          <p:spPr>
            <a:xfrm>
              <a:off x="1237" y="12848"/>
              <a:ext cx="12402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3</a:t>
              </a:r>
              <a:r>
                <a:rPr lang="zh-CN" altLang="en-US" sz="2000" b="1">
                  <a:solidFill>
                    <a:schemeClr val="bg1"/>
                  </a:solidFill>
                </a:rPr>
                <a:t>、建立预防为主、防治结合的地灾防治体系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39" y="13540"/>
              <a:ext cx="12400" cy="144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/>
                <a:t>开展区域地址灾害隐患排查评估，分类落实防灾措施；规划对全镇地质灾害点采取</a:t>
              </a:r>
              <a:r>
                <a:rPr lang="en-US" altLang="zh-CN"/>
                <a:t>“</a:t>
              </a:r>
              <a:r>
                <a:rPr lang="zh-CN" altLang="en-US"/>
                <a:t>群测群防、专业检测、工程措施</a:t>
              </a:r>
              <a:r>
                <a:rPr lang="en-US" altLang="zh-CN"/>
                <a:t>”</a:t>
              </a:r>
              <a:r>
                <a:rPr lang="zh-CN" altLang="en-US"/>
                <a:t>的防治防御措施。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5495" y="9327515"/>
            <a:ext cx="7875270" cy="1838960"/>
            <a:chOff x="1237" y="15188"/>
            <a:chExt cx="12402" cy="2896"/>
          </a:xfrm>
        </p:grpSpPr>
        <p:sp>
          <p:nvSpPr>
            <p:cNvPr id="14" name="文本框 13"/>
            <p:cNvSpPr txBox="1"/>
            <p:nvPr/>
          </p:nvSpPr>
          <p:spPr>
            <a:xfrm>
              <a:off x="1237" y="15188"/>
              <a:ext cx="12402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4</a:t>
              </a:r>
              <a:r>
                <a:rPr lang="zh-CN" altLang="en-US" sz="2000" b="1">
                  <a:solidFill>
                    <a:schemeClr val="bg1"/>
                  </a:solidFill>
                </a:rPr>
                <a:t>、健全公共卫生安全体系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39" y="15880"/>
              <a:ext cx="12400" cy="220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/>
                <a:t>完善应急医疗设施布局，分级完善、优化公共卫生设施布局。加强应对重大突发公共卫生时间的应急防治能力。建立科学研究、疾病控制、临床质量的有效协同机制。</a:t>
              </a:r>
              <a:endParaRPr lang="zh-CN"/>
            </a:p>
          </p:txBody>
        </p:sp>
      </p:grpSp>
    </p:spTree>
    <p:custDataLst>
      <p:tags r:id="rId8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3-铁坡镇/铁坡镇9.webp.jpg铁坡镇9.webp"/>
          <p:cNvPicPr>
            <a:picLocks noChangeAspect="1"/>
          </p:cNvPicPr>
          <p:nvPr/>
        </p:nvPicPr>
        <p:blipFill>
          <a:blip r:embed="rId1"/>
          <a:srcRect l="10222" r="10222"/>
          <a:stretch>
            <a:fillRect/>
          </a:stretch>
        </p:blipFill>
        <p:spPr>
          <a:xfrm>
            <a:off x="0" y="7882890"/>
            <a:ext cx="9608185" cy="540448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2431415"/>
          </a:xfrm>
          <a:prstGeom prst="rect">
            <a:avLst/>
          </a:prstGeom>
          <a:gradFill>
            <a:gsLst>
              <a:gs pos="40000">
                <a:srgbClr val="72A137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255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06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3170"/>
            <a:ext cx="396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&gt;&gt;国土综合整治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&gt;&gt;生态保护修复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76420"/>
            <a:ext cx="5427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国土空间整治修复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06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72A137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整治修复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72A137"/>
                </a:solidFill>
              </a:rPr>
              <a:t>6.1 </a:t>
            </a:r>
            <a:r>
              <a:rPr lang="zh-CN" altLang="en-US" sz="3200">
                <a:solidFill>
                  <a:srgbClr val="72A137"/>
                </a:solidFill>
              </a:rPr>
              <a:t>国土综合整治</a:t>
            </a:r>
            <a:endParaRPr lang="zh-CN" altLang="en-US" sz="3200">
              <a:solidFill>
                <a:srgbClr val="72A137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725170" y="2136775"/>
            <a:ext cx="2544445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农用地整理</a:t>
            </a:r>
            <a:endParaRPr lang="zh-CN" altLang="en-US" sz="2400" b="1"/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721995" y="2700020"/>
            <a:ext cx="8088630" cy="1575435"/>
          </a:xfrm>
          <a:prstGeom prst="roundRect">
            <a:avLst>
              <a:gd name="adj" fmla="val 11982"/>
            </a:avLst>
          </a:prstGeom>
          <a:noFill/>
          <a:ln w="31750">
            <a:solidFill>
              <a:srgbClr val="72A13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795655" y="2761615"/>
            <a:ext cx="8117205" cy="1353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大力推进农用地整治，优化农用地布局，落实耕地管控政策，构建数量、质量和生态“三位一体”的综合整治。统筹规划低效林草地和园地整理、农田基础设施建设、现有耕地提质改造等，增加耕地数量，提高耕地质量，改善农田生态。有序推进高标准农田建设，全面提高永久基本农田基础设施水平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725170" y="4431665"/>
            <a:ext cx="2544445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建设用地整理</a:t>
            </a:r>
            <a:endParaRPr lang="zh-CN" altLang="en-US" sz="2400" b="1"/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721995" y="4994910"/>
            <a:ext cx="8088630" cy="1356995"/>
          </a:xfrm>
          <a:prstGeom prst="roundRect">
            <a:avLst>
              <a:gd name="adj" fmla="val 11982"/>
            </a:avLst>
          </a:prstGeom>
          <a:noFill/>
          <a:ln w="31750">
            <a:solidFill>
              <a:srgbClr val="72A13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795655" y="4970780"/>
            <a:ext cx="8117205" cy="1353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按照土地节约集约高效利用的要求，结合铁坡镇农村发展现状，有序开展农村宅基地、工矿废弃地、零星散乱的农村建设用地等低效闲置建设用地复垦，优化调整农村内部用地布局，提升农村生活区景观和建设用地集约化水平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165" y="6587490"/>
            <a:ext cx="7895590" cy="5914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7000" y="11728450"/>
            <a:ext cx="960755" cy="7499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E:/02--怀化/02--乡镇国土空间规划/03--乡镇国土空间规划/03-铁坡镇/铁坡镇10.webp.jpg铁坡镇10.webp"/>
          <p:cNvPicPr>
            <a:picLocks noChangeAspect="1"/>
          </p:cNvPicPr>
          <p:nvPr/>
        </p:nvPicPr>
        <p:blipFill>
          <a:blip r:embed="rId1"/>
          <a:srcRect t="6545" b="6545"/>
          <a:stretch>
            <a:fillRect/>
          </a:stretch>
        </p:blipFill>
        <p:spPr>
          <a:xfrm>
            <a:off x="0" y="7393305"/>
            <a:ext cx="9600565" cy="5408295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06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72A137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整治修复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72A137"/>
                </a:solidFill>
              </a:rPr>
              <a:t>6.2 </a:t>
            </a:r>
            <a:r>
              <a:rPr lang="zh-CN" altLang="en-US" sz="3200">
                <a:solidFill>
                  <a:srgbClr val="72A137"/>
                </a:solidFill>
              </a:rPr>
              <a:t>生态保护修复</a:t>
            </a:r>
            <a:endParaRPr lang="zh-CN" altLang="en-US" sz="3200">
              <a:solidFill>
                <a:srgbClr val="72A137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725170" y="213677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1</a:t>
            </a:r>
            <a:r>
              <a:rPr lang="zh-CN" altLang="en-US" sz="2400" b="1"/>
              <a:t>、矿山生态修复</a:t>
            </a:r>
            <a:endParaRPr lang="zh-CN" altLang="en-US" sz="2400" b="1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709930" y="2557145"/>
            <a:ext cx="7648575" cy="207899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持续开展“矿山复绿”行动，实施矿山污染土壤防治，推进资源整合，促进矿产资源合理开发，严格执行矿山环境准入、准出机制，加强污染地块再利用环境准入管理，污染地块安全利用率达到 100%或得到有效保障。全面推进关闭退出、历史遗留矿山的生态环境治理恢复工作。规划期内，对镇域适宜建设的废弃矿山转换为建设用地，对于不适宜建设的废弃矿山进行复绿</a:t>
            </a:r>
            <a:r>
              <a:rPr lang="zh-CN">
                <a:solidFill>
                  <a:schemeClr val="tx1"/>
                </a:solidFill>
              </a:rPr>
              <a:t>复垦。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25170" y="496887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2</a:t>
            </a:r>
            <a:r>
              <a:rPr lang="zh-CN" altLang="en-US" sz="2400" b="1"/>
              <a:t>、污染土地修复</a:t>
            </a:r>
            <a:endParaRPr lang="zh-CN" altLang="en-US" sz="2400" b="1"/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709930" y="5389245"/>
            <a:ext cx="7648575" cy="117919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重点对农田面源和村镇径流污染进行防治，通过生活污水处理、养殖排放废弃物处理、农药化肥减量、生活垃圾分类等措施，有效控制农村农业面源污染。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725170" y="675957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3</a:t>
            </a:r>
            <a:r>
              <a:rPr lang="zh-CN" altLang="en-US" sz="2400" b="1"/>
              <a:t>、水体治理</a:t>
            </a:r>
            <a:endParaRPr lang="zh-CN" altLang="en-US" sz="2400" b="1"/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709930" y="7179945"/>
            <a:ext cx="7648575" cy="5067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实现城乡黑臭水体治理全覆盖，同步实现沟渠塘坝清淤疏浚全覆盖。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725170" y="796480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4</a:t>
            </a:r>
            <a:r>
              <a:rPr lang="zh-CN" altLang="en-US" sz="2400" b="1"/>
              <a:t>、湿地生态修复</a:t>
            </a:r>
            <a:endParaRPr lang="zh-CN" altLang="en-US" sz="2400" b="1"/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709930" y="8385175"/>
            <a:ext cx="7648575" cy="5067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制定湿地修复方案，保护水库及灌渠、支渠生态系统，提升生物多样性。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725170" y="917130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5</a:t>
            </a:r>
            <a:r>
              <a:rPr lang="zh-CN" altLang="en-US" sz="2400" b="1"/>
              <a:t>、生态廊道建设</a:t>
            </a:r>
            <a:endParaRPr lang="zh-CN" altLang="en-US" sz="2400" b="1"/>
          </a:p>
        </p:txBody>
      </p: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709930" y="9591675"/>
            <a:ext cx="7648575" cy="141224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强雪峰山生态廊道建设，加强雪峰</a:t>
            </a:r>
            <a:r>
              <a:rPr lang="zh-CN">
                <a:solidFill>
                  <a:schemeClr val="tx1"/>
                </a:solidFill>
              </a:rPr>
              <a:t>山区域生物多样性保护，开展外来入侵物种的基础调查，逐步建立外来入侵物种数据库信息系统，积极防治外来物种入侵。推行森林河流湖泊湿地休养生息，提升生态系统稳定性、多样性、持续性。</a:t>
            </a:r>
            <a:endParaRPr lang="zh-CN">
              <a:solidFill>
                <a:schemeClr val="tx1"/>
              </a:solidFill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E:/02--怀化/02--乡镇国土空间规划/03--乡镇国土空间规划/03-铁坡镇/铁坡镇图2.png铁坡镇图2"/>
          <p:cNvPicPr>
            <a:picLocks noChangeAspect="1"/>
          </p:cNvPicPr>
          <p:nvPr/>
        </p:nvPicPr>
        <p:blipFill>
          <a:blip r:embed="rId1"/>
          <a:srcRect t="12498" b="12498"/>
          <a:stretch>
            <a:fillRect/>
          </a:stretch>
        </p:blipFill>
        <p:spPr>
          <a:xfrm>
            <a:off x="-30480" y="7359650"/>
            <a:ext cx="9648825" cy="54279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bg1"/>
                </a:solidFill>
              </a:rPr>
              <a:t>前言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olidFill>
                  <a:schemeClr val="bg1"/>
                </a:solidFill>
              </a:rPr>
              <a:t>国土空间总体规划是国家空间发展的指南、可持续发展的空间蓝图，是各类开发保护建设活动的基本依据。建立国土空间规划体系并监督实施，将主体功能区规划、土地利用规划、城乡规划等空间规划融合为统一的国土空间规划，实现“多规合一”，是党中央、国务院做出的重大部署。根据《中共中央国务院关于建立国土空间规划体系并监督实施的若干意见》要求，贯彻落实省、市、县战略部署，科学推进国土集聚开发、分类保护和综合整治，进一步优化铁坡镇国土空间开发格局、合理配置和提升资源利用效率、规范开发秩序，提升空间治理能力，特制定本规划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31750" y="0"/>
            <a:ext cx="9651365" cy="12788265"/>
          </a:xfrm>
          <a:prstGeom prst="rect">
            <a:avLst/>
          </a:prstGeom>
          <a:gradFill>
            <a:gsLst>
              <a:gs pos="57000">
                <a:srgbClr val="2F839B">
                  <a:alpha val="10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8155" y="-134620"/>
            <a:ext cx="8638540" cy="345313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bg1"/>
                </a:solidFill>
              </a:rPr>
              <a:t>目</a:t>
            </a:r>
            <a:r>
              <a:rPr lang="en-US" altLang="zh-CN" sz="6000">
                <a:solidFill>
                  <a:schemeClr val="bg1"/>
                </a:solidFill>
              </a:rPr>
              <a:t>  </a:t>
            </a:r>
            <a:r>
              <a:rPr lang="zh-CN" altLang="en-US" sz="6000">
                <a:solidFill>
                  <a:schemeClr val="bg1"/>
                </a:solidFill>
              </a:rPr>
              <a:t>录</a:t>
            </a:r>
            <a:br>
              <a:rPr lang="zh-CN" altLang="en-US" sz="6000">
                <a:solidFill>
                  <a:schemeClr val="bg1"/>
                </a:solidFill>
              </a:rPr>
            </a:br>
            <a:r>
              <a:rPr lang="en-US" altLang="zh-CN" sz="2800">
                <a:solidFill>
                  <a:schemeClr val="bg1"/>
                </a:solidFill>
              </a:rPr>
              <a:t>COMTENTS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87065" y="3253885"/>
            <a:ext cx="8638245" cy="888384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规划总则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定位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国土空间格局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国土空间保护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国土空间开发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06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国土空间整治修复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07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传导与实施保障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3-铁坡镇/铁坡镇11.webp.jpg铁坡镇11.webp"/>
          <p:cNvPicPr>
            <a:picLocks noChangeAspect="1"/>
          </p:cNvPicPr>
          <p:nvPr/>
        </p:nvPicPr>
        <p:blipFill>
          <a:blip r:embed="rId1"/>
          <a:srcRect t="11471" b="11471"/>
          <a:stretch>
            <a:fillRect/>
          </a:stretch>
        </p:blipFill>
        <p:spPr>
          <a:xfrm>
            <a:off x="-635" y="8240395"/>
            <a:ext cx="9624060" cy="456120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2431415"/>
          </a:xfrm>
          <a:prstGeom prst="rect">
            <a:avLst/>
          </a:prstGeom>
          <a:gradFill>
            <a:gsLst>
              <a:gs pos="40000">
                <a:srgbClr val="429198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255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07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3170"/>
            <a:ext cx="396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规划传导机制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&gt;&gt;实施保障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76420"/>
            <a:ext cx="56362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规划传导与实施保障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94575"/>
            <a:ext cx="9612630" cy="5407025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277683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07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429198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规划传导与实施保障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7.1 </a:t>
            </a:r>
            <a:r>
              <a:rPr lang="zh-CN" altLang="en-US" sz="3200">
                <a:solidFill>
                  <a:srgbClr val="0BA29A"/>
                </a:solidFill>
              </a:rPr>
              <a:t>规划传导机制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8970" y="2073910"/>
            <a:ext cx="8241030" cy="2078990"/>
            <a:chOff x="1022" y="3266"/>
            <a:chExt cx="12978" cy="3274"/>
          </a:xfrm>
        </p:grpSpPr>
        <p:sp>
          <p:nvSpPr>
            <p:cNvPr id="11" name="矩形 10"/>
            <p:cNvSpPr/>
            <p:nvPr/>
          </p:nvSpPr>
          <p:spPr>
            <a:xfrm>
              <a:off x="1022" y="3794"/>
              <a:ext cx="12978" cy="2246"/>
            </a:xfrm>
            <a:prstGeom prst="rect">
              <a:avLst/>
            </a:prstGeom>
            <a:noFill/>
            <a:ln w="25400">
              <a:solidFill>
                <a:srgbClr val="42919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3310" y="3365"/>
              <a:ext cx="8402" cy="668"/>
            </a:xfrm>
            <a:prstGeom prst="rect">
              <a:avLst/>
            </a:prstGeom>
            <a:solidFill>
              <a:srgbClr val="429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b="1"/>
                <a:t>落实</a:t>
              </a:r>
              <a:r>
                <a:rPr lang="en-US" altLang="zh-CN" sz="2400" b="1"/>
                <a:t>“</a:t>
              </a:r>
              <a:r>
                <a:rPr lang="zh-CN" altLang="en-US" sz="2400" b="1"/>
                <a:t>一级三类</a:t>
              </a:r>
              <a:r>
                <a:rPr lang="en-US" altLang="zh-CN" sz="2400" b="1"/>
                <a:t>”</a:t>
              </a:r>
              <a:r>
                <a:rPr lang="zh-CN" altLang="en-US" sz="2400" b="1"/>
                <a:t>的国土空间规划体系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258" y="3266"/>
              <a:ext cx="12496" cy="3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457200" algn="l" fontAlgn="auto">
                <a:lnSpc>
                  <a:spcPct val="120000"/>
                </a:lnSpc>
                <a:buNone/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>
                  <a:solidFill>
                    <a:schemeClr val="tx1"/>
                  </a:solidFill>
                </a:rPr>
                <a:t>在国家、湖南省、怀化市、</a:t>
              </a:r>
              <a:r>
                <a:rPr lang="zh-CN">
                  <a:solidFill>
                    <a:schemeClr val="tx1"/>
                  </a:solidFill>
                </a:rPr>
                <a:t>中方县国土空间规划的基础上，落实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“</a:t>
              </a:r>
              <a:r>
                <a:rPr lang="zh-CN" altLang="en-US" sz="2400" b="1">
                  <a:solidFill>
                    <a:srgbClr val="0BA29A"/>
                  </a:solidFill>
                </a:rPr>
                <a:t>乡镇级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</a:rPr>
                <a:t>和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“</a:t>
              </a:r>
              <a:r>
                <a:rPr lang="zh-CN" altLang="en-US" sz="2400" b="1">
                  <a:solidFill>
                    <a:srgbClr val="0BA29A"/>
                  </a:solidFill>
                </a:rPr>
                <a:t>总体规划、详细规划、专项规划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”</a:t>
              </a:r>
              <a:r>
                <a:rPr lang="zh-CN" altLang="en-US" sz="1800">
                  <a:solidFill>
                    <a:schemeClr val="tx1"/>
                  </a:solidFill>
                </a:rPr>
                <a:t>的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“</a:t>
              </a:r>
              <a:r>
                <a:rPr lang="zh-CN" altLang="en-US" sz="2400" b="1">
                  <a:solidFill>
                    <a:srgbClr val="0BA29A"/>
                  </a:solidFill>
                </a:rPr>
                <a:t>一级三类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</a:rPr>
                <a:t>规划上下统筹、衔接与支撑。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5795" y="4223385"/>
            <a:ext cx="8241030" cy="2078990"/>
            <a:chOff x="1022" y="3310"/>
            <a:chExt cx="12978" cy="3274"/>
          </a:xfrm>
        </p:grpSpPr>
        <p:sp>
          <p:nvSpPr>
            <p:cNvPr id="15" name="矩形 14"/>
            <p:cNvSpPr/>
            <p:nvPr/>
          </p:nvSpPr>
          <p:spPr>
            <a:xfrm>
              <a:off x="1022" y="3794"/>
              <a:ext cx="12978" cy="2336"/>
            </a:xfrm>
            <a:prstGeom prst="rect">
              <a:avLst/>
            </a:prstGeom>
            <a:noFill/>
            <a:ln w="25400">
              <a:solidFill>
                <a:srgbClr val="42919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3310" y="3365"/>
              <a:ext cx="8402" cy="668"/>
            </a:xfrm>
            <a:prstGeom prst="rect">
              <a:avLst/>
            </a:prstGeom>
            <a:solidFill>
              <a:srgbClr val="429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b="1"/>
                <a:t>乡镇国土空间规划指引</a:t>
              </a:r>
              <a:endParaRPr lang="zh-CN" sz="2400" b="1"/>
            </a:p>
          </p:txBody>
        </p:sp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1258" y="3310"/>
              <a:ext cx="12496" cy="3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457200" algn="l" fontAlgn="auto">
                <a:lnSpc>
                  <a:spcPct val="120000"/>
                </a:lnSpc>
                <a:buNone/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>
                  <a:solidFill>
                    <a:schemeClr val="tx1"/>
                  </a:solidFill>
                </a:rPr>
                <a:t>明确乡镇国土空间规划</a:t>
              </a:r>
              <a:r>
                <a:rPr lang="zh-CN" altLang="en-US" sz="2400" b="1">
                  <a:solidFill>
                    <a:srgbClr val="0BA29A"/>
                  </a:solidFill>
                </a:rPr>
                <a:t>定位目标、发展规模、约束性指标、重要控制线、综合交通、公共服务、基础设施、公共安全设施</a:t>
              </a:r>
              <a:r>
                <a:rPr lang="zh-CN">
                  <a:solidFill>
                    <a:schemeClr val="tx1"/>
                  </a:solidFill>
                </a:rPr>
                <a:t>等要求。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5795" y="6200775"/>
            <a:ext cx="8241030" cy="2078990"/>
            <a:chOff x="1022" y="3310"/>
            <a:chExt cx="12978" cy="3274"/>
          </a:xfrm>
        </p:grpSpPr>
        <p:sp>
          <p:nvSpPr>
            <p:cNvPr id="19" name="矩形 18"/>
            <p:cNvSpPr/>
            <p:nvPr/>
          </p:nvSpPr>
          <p:spPr>
            <a:xfrm>
              <a:off x="1022" y="3794"/>
              <a:ext cx="12978" cy="2515"/>
            </a:xfrm>
            <a:prstGeom prst="rect">
              <a:avLst/>
            </a:prstGeom>
            <a:noFill/>
            <a:ln w="25400">
              <a:solidFill>
                <a:srgbClr val="42919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3310" y="3365"/>
              <a:ext cx="8402" cy="668"/>
            </a:xfrm>
            <a:prstGeom prst="rect">
              <a:avLst/>
            </a:prstGeom>
            <a:solidFill>
              <a:srgbClr val="429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b="1"/>
                <a:t>详细规划指引</a:t>
              </a:r>
              <a:endParaRPr lang="zh-CN" sz="2400" b="1"/>
            </a:p>
          </p:txBody>
        </p:sp>
        <p:sp>
          <p:nvSpPr>
            <p:cNvPr id="21" name="矩形 20"/>
            <p:cNvSpPr/>
            <p:nvPr>
              <p:custDataLst>
                <p:tags r:id="rId11"/>
              </p:custDataLst>
            </p:nvPr>
          </p:nvSpPr>
          <p:spPr>
            <a:xfrm>
              <a:off x="1258" y="3310"/>
              <a:ext cx="12496" cy="3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457200" algn="l" fontAlgn="auto">
                <a:lnSpc>
                  <a:spcPct val="120000"/>
                </a:lnSpc>
                <a:buNone/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>
                  <a:solidFill>
                    <a:schemeClr val="tx1"/>
                  </a:solidFill>
                </a:rPr>
                <a:t>明确上位规划、专项规划的</a:t>
              </a:r>
              <a:r>
                <a:rPr lang="zh-CN" altLang="en-US" sz="2400" b="1">
                  <a:solidFill>
                    <a:srgbClr val="0BA29A"/>
                  </a:solidFill>
                </a:rPr>
                <a:t>约束性指标</a:t>
              </a:r>
              <a:r>
                <a:rPr lang="zh-CN">
                  <a:solidFill>
                    <a:schemeClr val="tx1"/>
                  </a:solidFill>
                </a:rPr>
                <a:t>，不得违背总体规划的</a:t>
              </a:r>
              <a:r>
                <a:rPr lang="zh-CN" altLang="en-US" sz="2400" b="1">
                  <a:solidFill>
                    <a:srgbClr val="0BA29A"/>
                  </a:solidFill>
                </a:rPr>
                <a:t>强制性内容</a:t>
              </a:r>
              <a:r>
                <a:rPr lang="zh-CN">
                  <a:solidFill>
                    <a:schemeClr val="tx1"/>
                  </a:solidFill>
                </a:rPr>
                <a:t>。城镇开发边界内划分</a:t>
              </a:r>
              <a:r>
                <a:rPr lang="zh-CN" altLang="en-US" sz="2400" b="1">
                  <a:solidFill>
                    <a:srgbClr val="0BA29A"/>
                  </a:solidFill>
                </a:rPr>
                <a:t>详细规划编制单元</a:t>
              </a:r>
              <a:r>
                <a:rPr lang="zh-CN">
                  <a:solidFill>
                    <a:schemeClr val="tx1"/>
                  </a:solidFill>
                </a:rPr>
                <a:t>，明确单元指引内容，城镇开发边界外开展</a:t>
              </a:r>
              <a:r>
                <a:rPr lang="zh-CN" altLang="en-US" sz="2400" b="1">
                  <a:solidFill>
                    <a:srgbClr val="0BA29A"/>
                  </a:solidFill>
                </a:rPr>
                <a:t>实用性村庄规划编制</a:t>
              </a:r>
              <a:r>
                <a:rPr lang="zh-CN">
                  <a:solidFill>
                    <a:schemeClr val="tx1"/>
                  </a:solidFill>
                </a:rPr>
                <a:t>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1607820" y="9742805"/>
            <a:ext cx="1028700" cy="594360"/>
          </a:xfrm>
          <a:prstGeom prst="roundRect">
            <a:avLst/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专项规划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576060" y="9331325"/>
            <a:ext cx="1028700" cy="594360"/>
          </a:xfrm>
          <a:prstGeom prst="roundRect">
            <a:avLst/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城镇开发边界内详细</a:t>
            </a:r>
            <a:endParaRPr lang="zh-CN" altLang="en-US" sz="1200" b="1">
              <a:solidFill>
                <a:schemeClr val="tx1"/>
              </a:solidFill>
            </a:endParaRPr>
          </a:p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规划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576060" y="10299065"/>
            <a:ext cx="1028700" cy="594360"/>
          </a:xfrm>
          <a:prstGeom prst="roundRect">
            <a:avLst/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城镇开发边界外村庄</a:t>
            </a:r>
            <a:endParaRPr lang="zh-CN" altLang="en-US" sz="1200" b="1">
              <a:solidFill>
                <a:schemeClr val="tx1"/>
              </a:solidFill>
            </a:endParaRPr>
          </a:p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规划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89020" y="9274175"/>
            <a:ext cx="2034540" cy="50292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/>
              <a:t>县级国土空间规划</a:t>
            </a:r>
            <a:endParaRPr lang="zh-CN" altLang="en-US" sz="1600" b="1"/>
          </a:p>
        </p:txBody>
      </p:sp>
      <p:sp>
        <p:nvSpPr>
          <p:cNvPr id="27" name="矩形 26"/>
          <p:cNvSpPr/>
          <p:nvPr/>
        </p:nvSpPr>
        <p:spPr>
          <a:xfrm>
            <a:off x="3589020" y="10470515"/>
            <a:ext cx="2034540" cy="50292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/>
              <a:t>乡镇级国土空间规划</a:t>
            </a:r>
            <a:endParaRPr lang="zh-CN" altLang="en-US" sz="1600" b="1"/>
          </a:p>
        </p:txBody>
      </p:sp>
      <p:sp>
        <p:nvSpPr>
          <p:cNvPr id="28" name="圆角矩形 27"/>
          <p:cNvSpPr/>
          <p:nvPr/>
        </p:nvSpPr>
        <p:spPr>
          <a:xfrm>
            <a:off x="3360420" y="9064625"/>
            <a:ext cx="2484120" cy="2125980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 b="1">
              <a:solidFill>
                <a:schemeClr val="tx1"/>
              </a:solidFill>
            </a:endParaRPr>
          </a:p>
        </p:txBody>
      </p:sp>
      <p:cxnSp>
        <p:nvCxnSpPr>
          <p:cNvPr id="31" name="肘形连接符 30"/>
          <p:cNvCxnSpPr/>
          <p:nvPr/>
        </p:nvCxnSpPr>
        <p:spPr>
          <a:xfrm rot="16200000">
            <a:off x="4400550" y="7022465"/>
            <a:ext cx="411480" cy="4968240"/>
          </a:xfrm>
          <a:prstGeom prst="bentConnector3">
            <a:avLst>
              <a:gd name="adj1" fmla="val 237500"/>
            </a:avLst>
          </a:prstGeom>
          <a:ln w="22225">
            <a:solidFill>
              <a:srgbClr val="1A1946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肘形连接符 31"/>
          <p:cNvCxnSpPr/>
          <p:nvPr/>
        </p:nvCxnSpPr>
        <p:spPr>
          <a:xfrm rot="5400000" flipV="1">
            <a:off x="4328160" y="8169275"/>
            <a:ext cx="556260" cy="4968240"/>
          </a:xfrm>
          <a:prstGeom prst="bentConnector3">
            <a:avLst>
              <a:gd name="adj1" fmla="val 234589"/>
            </a:avLst>
          </a:prstGeom>
          <a:ln w="22225">
            <a:solidFill>
              <a:srgbClr val="1A1946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469130" y="8466455"/>
            <a:ext cx="609600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衔接</a:t>
            </a:r>
            <a:endParaRPr lang="zh-CN" altLang="en-US" sz="1200" b="1"/>
          </a:p>
        </p:txBody>
      </p:sp>
      <p:sp>
        <p:nvSpPr>
          <p:cNvPr id="34" name="文本框 33"/>
          <p:cNvSpPr txBox="1"/>
          <p:nvPr/>
        </p:nvSpPr>
        <p:spPr>
          <a:xfrm>
            <a:off x="2918460" y="11436985"/>
            <a:ext cx="1065530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落实与衔接</a:t>
            </a:r>
            <a:endParaRPr lang="zh-CN" altLang="en-US" sz="1200" b="1"/>
          </a:p>
        </p:txBody>
      </p:sp>
      <p:sp>
        <p:nvSpPr>
          <p:cNvPr id="35" name="文本框 34"/>
          <p:cNvSpPr txBox="1"/>
          <p:nvPr/>
        </p:nvSpPr>
        <p:spPr>
          <a:xfrm>
            <a:off x="5039360" y="11424285"/>
            <a:ext cx="223964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主要内容纳入详细规划</a:t>
            </a:r>
            <a:endParaRPr lang="zh-CN" altLang="en-US" sz="1200" b="1"/>
          </a:p>
        </p:txBody>
      </p:sp>
      <p:sp>
        <p:nvSpPr>
          <p:cNvPr id="36" name="文本框 35"/>
          <p:cNvSpPr txBox="1"/>
          <p:nvPr/>
        </p:nvSpPr>
        <p:spPr>
          <a:xfrm>
            <a:off x="2818765" y="9698355"/>
            <a:ext cx="61150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基础</a:t>
            </a:r>
            <a:endParaRPr lang="zh-CN" altLang="en-US" sz="1200" b="1"/>
          </a:p>
        </p:txBody>
      </p:sp>
      <p:sp>
        <p:nvSpPr>
          <p:cNvPr id="37" name="文本框 36"/>
          <p:cNvSpPr txBox="1"/>
          <p:nvPr/>
        </p:nvSpPr>
        <p:spPr>
          <a:xfrm>
            <a:off x="2541270" y="10156825"/>
            <a:ext cx="96710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统筹与支撑</a:t>
            </a:r>
            <a:endParaRPr lang="zh-CN" altLang="en-US" sz="1200" b="1"/>
          </a:p>
        </p:txBody>
      </p:sp>
      <p:sp>
        <p:nvSpPr>
          <p:cNvPr id="38" name="文本框 37"/>
          <p:cNvSpPr txBox="1"/>
          <p:nvPr/>
        </p:nvSpPr>
        <p:spPr>
          <a:xfrm>
            <a:off x="5916295" y="9850755"/>
            <a:ext cx="55435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依据</a:t>
            </a:r>
            <a:endParaRPr lang="zh-CN" altLang="en-US" sz="1200" b="1"/>
          </a:p>
        </p:txBody>
      </p:sp>
      <p:sp>
        <p:nvSpPr>
          <p:cNvPr id="39" name="文本框 38"/>
          <p:cNvSpPr txBox="1"/>
          <p:nvPr/>
        </p:nvSpPr>
        <p:spPr>
          <a:xfrm>
            <a:off x="4705350" y="9919335"/>
            <a:ext cx="96710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分区指引</a:t>
            </a:r>
            <a:endParaRPr lang="zh-CN" altLang="en-US" sz="1200" b="1"/>
          </a:p>
          <a:p>
            <a:r>
              <a:rPr lang="zh-CN" altLang="en-US" sz="1200" b="1"/>
              <a:t>指标分解</a:t>
            </a:r>
            <a:endParaRPr lang="zh-CN" altLang="en-US" sz="1200" b="1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4617085" y="9877425"/>
            <a:ext cx="0" cy="476250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4610735" y="11223625"/>
            <a:ext cx="0" cy="444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5906135" y="10131425"/>
            <a:ext cx="56515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>
            <a:off x="2743835" y="10131425"/>
            <a:ext cx="565150" cy="0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>
            <a:off x="2743835" y="9940925"/>
            <a:ext cx="56515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/>
          <a:srcRect l="2575" r="2575"/>
          <a:stretch>
            <a:fillRect/>
          </a:stretch>
        </p:blipFill>
        <p:spPr>
          <a:xfrm>
            <a:off x="0" y="7407275"/>
            <a:ext cx="9601200" cy="5400675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2"/>
            </p:custDataLst>
          </p:nvPr>
        </p:nvSpPr>
        <p:spPr>
          <a:xfrm>
            <a:off x="0" y="-7620"/>
            <a:ext cx="9625965" cy="12101830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2082800" y="6282055"/>
            <a:ext cx="6902450" cy="116205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96240" rtlCol="0" anchor="ctr"/>
          <a:p>
            <a:pPr indent="4064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tx1"/>
                </a:solidFill>
              </a:rPr>
              <a:t>按照全面履行自然资源部</a:t>
            </a:r>
            <a:r>
              <a:rPr lang="en-US" altLang="zh-CN" sz="1600">
                <a:solidFill>
                  <a:schemeClr val="tx1"/>
                </a:solidFill>
              </a:rPr>
              <a:t>“</a:t>
            </a:r>
            <a:r>
              <a:rPr lang="zh-CN" altLang="en-US" sz="1600">
                <a:solidFill>
                  <a:schemeClr val="tx1"/>
                </a:solidFill>
              </a:rPr>
              <a:t>四统一</a:t>
            </a:r>
            <a:r>
              <a:rPr lang="en-US" altLang="zh-CN" sz="1600">
                <a:solidFill>
                  <a:schemeClr val="tx1"/>
                </a:solidFill>
              </a:rPr>
              <a:t>”</a:t>
            </a:r>
            <a:r>
              <a:rPr lang="zh-CN" altLang="en-US" sz="1600">
                <a:solidFill>
                  <a:schemeClr val="tx1"/>
                </a:solidFill>
              </a:rPr>
              <a:t>职责要求和自然资源部网络安全与信息化工作的总体部署，将铁坡镇现状、规划等数据纳入县级国土空间基础信息平台。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07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429198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规划传导与实施保障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7.2 </a:t>
            </a:r>
            <a:r>
              <a:rPr lang="zh-CN" altLang="en-US" sz="3200">
                <a:solidFill>
                  <a:srgbClr val="0BA29A"/>
                </a:solidFill>
              </a:rPr>
              <a:t>实施保障</a:t>
            </a:r>
            <a:endParaRPr lang="zh-CN" altLang="en-US" sz="3200">
              <a:solidFill>
                <a:srgbClr val="0BA29A"/>
              </a:solidFill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3483610" y="3148330"/>
            <a:ext cx="2565400" cy="457200"/>
          </a:xfrm>
          <a:prstGeom prst="round2DiagRect">
            <a:avLst>
              <a:gd name="adj1" fmla="val 32222"/>
              <a:gd name="adj2" fmla="val 0"/>
            </a:avLst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强化组织领导</a:t>
            </a:r>
            <a:endParaRPr lang="zh-CN" altLang="en-US" sz="2000" b="1"/>
          </a:p>
        </p:txBody>
      </p:sp>
      <p:sp>
        <p:nvSpPr>
          <p:cNvPr id="7" name="对角圆角矩形 6"/>
          <p:cNvSpPr/>
          <p:nvPr/>
        </p:nvSpPr>
        <p:spPr>
          <a:xfrm>
            <a:off x="3483610" y="3808730"/>
            <a:ext cx="2565400" cy="457200"/>
          </a:xfrm>
          <a:prstGeom prst="round2DiagRect">
            <a:avLst>
              <a:gd name="adj1" fmla="val 32222"/>
              <a:gd name="adj2" fmla="val 0"/>
            </a:avLst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加强政策支持</a:t>
            </a:r>
            <a:endParaRPr lang="zh-CN" altLang="en-US" sz="2000" b="1"/>
          </a:p>
        </p:txBody>
      </p:sp>
      <p:sp>
        <p:nvSpPr>
          <p:cNvPr id="9" name="对角圆角矩形 8"/>
          <p:cNvSpPr/>
          <p:nvPr/>
        </p:nvSpPr>
        <p:spPr>
          <a:xfrm>
            <a:off x="3483610" y="4453255"/>
            <a:ext cx="2565400" cy="457200"/>
          </a:xfrm>
          <a:prstGeom prst="round2DiagRect">
            <a:avLst>
              <a:gd name="adj1" fmla="val 32222"/>
              <a:gd name="adj2" fmla="val 0"/>
            </a:avLst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完善制度保障</a:t>
            </a:r>
            <a:endParaRPr lang="zh-CN" altLang="en-US" sz="2000" b="1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565785" y="2157095"/>
            <a:ext cx="3232150" cy="42418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indent="-342900" algn="ctr">
              <a:buFont typeface="Wingdings" panose="05000000000000000000" charset="0"/>
              <a:buChar char="ü"/>
            </a:pPr>
            <a:r>
              <a:rPr lang="zh-CN" altLang="en-US" sz="2400" b="1"/>
              <a:t>配套完善政策保障</a:t>
            </a:r>
            <a:endParaRPr lang="zh-CN" altLang="en-US" sz="2400" b="1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565785" y="5573395"/>
            <a:ext cx="4907280" cy="42418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indent="-342900" algn="ctr">
              <a:buFont typeface="Wingdings" panose="05000000000000000000" charset="0"/>
              <a:buChar char="ü"/>
            </a:pPr>
            <a:r>
              <a:rPr lang="zh-CN" altLang="en-US" sz="2400" b="1"/>
              <a:t>完善国土空间规划管理监督体系</a:t>
            </a:r>
            <a:endParaRPr lang="zh-CN" altLang="en-US" sz="2400" b="1"/>
          </a:p>
        </p:txBody>
      </p:sp>
      <p:sp>
        <p:nvSpPr>
          <p:cNvPr id="13" name="圆角矩形 12"/>
          <p:cNvSpPr/>
          <p:nvPr/>
        </p:nvSpPr>
        <p:spPr>
          <a:xfrm>
            <a:off x="596265" y="6282055"/>
            <a:ext cx="1866265" cy="1162050"/>
          </a:xfrm>
          <a:prstGeom prst="round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搭建国土空间基础信息平台</a:t>
            </a:r>
            <a:endParaRPr lang="zh-CN" altLang="en-US" sz="2000" b="1"/>
          </a:p>
        </p:txBody>
      </p:sp>
      <p:sp>
        <p:nvSpPr>
          <p:cNvPr id="16" name="圆角矩形 15"/>
          <p:cNvSpPr/>
          <p:nvPr/>
        </p:nvSpPr>
        <p:spPr>
          <a:xfrm>
            <a:off x="2082800" y="7679055"/>
            <a:ext cx="6902450" cy="116205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96240" rtlCol="0" anchor="ctr"/>
          <a:p>
            <a:pPr indent="4064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tx1"/>
                </a:solidFill>
              </a:rPr>
              <a:t>围绕铁坡镇国土空间规划的编制、审查、监测评估、预警全生命周期管理，积极对接融入县级国土空间规划“一张图</a:t>
            </a:r>
            <a:r>
              <a:rPr lang="zh-CN" altLang="en-US" sz="1600">
                <a:solidFill>
                  <a:schemeClr val="tx1"/>
                </a:solidFill>
              </a:rPr>
              <a:t>”实施监督信息系统。规划实施全生命周期管理。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96265" y="7679055"/>
            <a:ext cx="1866265" cy="1162050"/>
          </a:xfrm>
          <a:prstGeom prst="round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完善规划监测评估和动态</a:t>
            </a:r>
            <a:endParaRPr lang="zh-CN" altLang="en-US" sz="2000" b="1"/>
          </a:p>
          <a:p>
            <a:pPr algn="ctr"/>
            <a:r>
              <a:rPr lang="zh-CN" altLang="en-US" sz="2000" b="1"/>
              <a:t>维护机制</a:t>
            </a:r>
            <a:endParaRPr lang="zh-CN" altLang="en-US" sz="2000" b="1"/>
          </a:p>
        </p:txBody>
      </p:sp>
      <p:sp>
        <p:nvSpPr>
          <p:cNvPr id="18" name="圆角矩形 17"/>
          <p:cNvSpPr/>
          <p:nvPr/>
        </p:nvSpPr>
        <p:spPr>
          <a:xfrm>
            <a:off x="2082800" y="9117330"/>
            <a:ext cx="6902450" cy="116205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96240" rtlCol="0" anchor="ctr"/>
          <a:p>
            <a:pPr indent="4064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tx1"/>
                </a:solidFill>
              </a:rPr>
              <a:t>搭建全过程、全方位的公众参与平台，建立贯穿规划编制、实施、监督及国土空间治理全过程的公众参与机制，鼓励和引导社会组织成为代表公众参与规划实施的主体，引导公众积极为城镇发展建言。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96265" y="9117330"/>
            <a:ext cx="1866265" cy="1162050"/>
          </a:xfrm>
          <a:prstGeom prst="round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搭建全过程</a:t>
            </a:r>
            <a:endParaRPr lang="zh-CN" altLang="en-US" sz="2000" b="1"/>
          </a:p>
          <a:p>
            <a:pPr algn="ctr"/>
            <a:r>
              <a:rPr lang="zh-CN" altLang="en-US" sz="2000" b="1"/>
              <a:t>公众参与平台</a:t>
            </a:r>
            <a:endParaRPr lang="zh-CN" altLang="en-US" sz="2000" b="1"/>
          </a:p>
        </p:txBody>
      </p:sp>
      <p:grpSp>
        <p:nvGrpSpPr>
          <p:cNvPr id="21" name="组合 20"/>
          <p:cNvGrpSpPr/>
          <p:nvPr/>
        </p:nvGrpSpPr>
        <p:grpSpPr>
          <a:xfrm>
            <a:off x="2640088" y="3112770"/>
            <a:ext cx="527685" cy="514985"/>
            <a:chOff x="14068" y="390"/>
            <a:chExt cx="2520" cy="2459"/>
          </a:xfrm>
        </p:grpSpPr>
        <p:sp>
          <p:nvSpPr>
            <p:cNvPr id="94" name="Freeform 272"/>
            <p:cNvSpPr/>
            <p:nvPr>
              <p:custDataLst>
                <p:tags r:id="rId8"/>
              </p:custDataLst>
            </p:nvPr>
          </p:nvSpPr>
          <p:spPr bwMode="auto">
            <a:xfrm>
              <a:off x="14535" y="1794"/>
              <a:ext cx="328" cy="470"/>
            </a:xfrm>
            <a:custGeom>
              <a:avLst/>
              <a:gdLst>
                <a:gd name="T0" fmla="*/ 5 w 120"/>
                <a:gd name="T1" fmla="*/ 80 h 171"/>
                <a:gd name="T2" fmla="*/ 0 w 120"/>
                <a:gd name="T3" fmla="*/ 100 h 171"/>
                <a:gd name="T4" fmla="*/ 5 w 120"/>
                <a:gd name="T5" fmla="*/ 119 h 171"/>
                <a:gd name="T6" fmla="*/ 8 w 120"/>
                <a:gd name="T7" fmla="*/ 114 h 171"/>
                <a:gd name="T8" fmla="*/ 61 w 120"/>
                <a:gd name="T9" fmla="*/ 171 h 171"/>
                <a:gd name="T10" fmla="*/ 112 w 120"/>
                <a:gd name="T11" fmla="*/ 112 h 171"/>
                <a:gd name="T12" fmla="*/ 116 w 120"/>
                <a:gd name="T13" fmla="*/ 118 h 171"/>
                <a:gd name="T14" fmla="*/ 120 w 120"/>
                <a:gd name="T15" fmla="*/ 99 h 171"/>
                <a:gd name="T16" fmla="*/ 116 w 120"/>
                <a:gd name="T17" fmla="*/ 79 h 171"/>
                <a:gd name="T18" fmla="*/ 114 w 120"/>
                <a:gd name="T19" fmla="*/ 80 h 171"/>
                <a:gd name="T20" fmla="*/ 114 w 120"/>
                <a:gd name="T21" fmla="*/ 64 h 171"/>
                <a:gd name="T22" fmla="*/ 69 w 120"/>
                <a:gd name="T23" fmla="*/ 52 h 171"/>
                <a:gd name="T24" fmla="*/ 76 w 120"/>
                <a:gd name="T25" fmla="*/ 55 h 171"/>
                <a:gd name="T26" fmla="*/ 119 w 120"/>
                <a:gd name="T27" fmla="*/ 41 h 171"/>
                <a:gd name="T28" fmla="*/ 21 w 120"/>
                <a:gd name="T29" fmla="*/ 31 h 171"/>
                <a:gd name="T30" fmla="*/ 2 w 120"/>
                <a:gd name="T31" fmla="*/ 44 h 171"/>
                <a:gd name="T32" fmla="*/ 15 w 120"/>
                <a:gd name="T33" fmla="*/ 43 h 171"/>
                <a:gd name="T34" fmla="*/ 6 w 120"/>
                <a:gd name="T35" fmla="*/ 71 h 171"/>
                <a:gd name="T36" fmla="*/ 5 w 120"/>
                <a:gd name="T37" fmla="*/ 80 h 171"/>
                <a:gd name="T38" fmla="*/ 5 w 120"/>
                <a:gd name="T39" fmla="*/ 8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71">
                  <a:moveTo>
                    <a:pt x="5" y="80"/>
                  </a:moveTo>
                  <a:cubicBezTo>
                    <a:pt x="2" y="80"/>
                    <a:pt x="0" y="89"/>
                    <a:pt x="0" y="100"/>
                  </a:cubicBezTo>
                  <a:cubicBezTo>
                    <a:pt x="0" y="110"/>
                    <a:pt x="2" y="119"/>
                    <a:pt x="5" y="119"/>
                  </a:cubicBezTo>
                  <a:cubicBezTo>
                    <a:pt x="6" y="119"/>
                    <a:pt x="7" y="117"/>
                    <a:pt x="8" y="114"/>
                  </a:cubicBezTo>
                  <a:cubicBezTo>
                    <a:pt x="17" y="147"/>
                    <a:pt x="45" y="171"/>
                    <a:pt x="61" y="171"/>
                  </a:cubicBezTo>
                  <a:cubicBezTo>
                    <a:pt x="81" y="171"/>
                    <a:pt x="108" y="149"/>
                    <a:pt x="112" y="112"/>
                  </a:cubicBezTo>
                  <a:cubicBezTo>
                    <a:pt x="113" y="116"/>
                    <a:pt x="114" y="118"/>
                    <a:pt x="116" y="118"/>
                  </a:cubicBezTo>
                  <a:cubicBezTo>
                    <a:pt x="118" y="118"/>
                    <a:pt x="120" y="109"/>
                    <a:pt x="120" y="99"/>
                  </a:cubicBezTo>
                  <a:cubicBezTo>
                    <a:pt x="120" y="88"/>
                    <a:pt x="118" y="79"/>
                    <a:pt x="116" y="79"/>
                  </a:cubicBezTo>
                  <a:cubicBezTo>
                    <a:pt x="115" y="79"/>
                    <a:pt x="115" y="80"/>
                    <a:pt x="114" y="80"/>
                  </a:cubicBezTo>
                  <a:cubicBezTo>
                    <a:pt x="114" y="75"/>
                    <a:pt x="115" y="70"/>
                    <a:pt x="114" y="64"/>
                  </a:cubicBezTo>
                  <a:cubicBezTo>
                    <a:pt x="105" y="71"/>
                    <a:pt x="88" y="61"/>
                    <a:pt x="69" y="52"/>
                  </a:cubicBezTo>
                  <a:cubicBezTo>
                    <a:pt x="72" y="53"/>
                    <a:pt x="74" y="54"/>
                    <a:pt x="76" y="55"/>
                  </a:cubicBezTo>
                  <a:cubicBezTo>
                    <a:pt x="106" y="71"/>
                    <a:pt x="119" y="41"/>
                    <a:pt x="119" y="41"/>
                  </a:cubicBezTo>
                  <a:cubicBezTo>
                    <a:pt x="119" y="41"/>
                    <a:pt x="81" y="0"/>
                    <a:pt x="21" y="31"/>
                  </a:cubicBezTo>
                  <a:cubicBezTo>
                    <a:pt x="16" y="33"/>
                    <a:pt x="8" y="41"/>
                    <a:pt x="2" y="44"/>
                  </a:cubicBezTo>
                  <a:cubicBezTo>
                    <a:pt x="2" y="44"/>
                    <a:pt x="7" y="43"/>
                    <a:pt x="15" y="43"/>
                  </a:cubicBezTo>
                  <a:cubicBezTo>
                    <a:pt x="8" y="47"/>
                    <a:pt x="5" y="56"/>
                    <a:pt x="6" y="71"/>
                  </a:cubicBezTo>
                  <a:cubicBezTo>
                    <a:pt x="6" y="73"/>
                    <a:pt x="6" y="77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95" name="Freeform 273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15380" y="2313"/>
              <a:ext cx="1208" cy="535"/>
            </a:xfrm>
            <a:custGeom>
              <a:avLst/>
              <a:gdLst>
                <a:gd name="T0" fmla="*/ 251 w 440"/>
                <a:gd name="T1" fmla="*/ 6 h 195"/>
                <a:gd name="T2" fmla="*/ 246 w 440"/>
                <a:gd name="T3" fmla="*/ 9 h 195"/>
                <a:gd name="T4" fmla="*/ 229 w 440"/>
                <a:gd name="T5" fmla="*/ 115 h 195"/>
                <a:gd name="T6" fmla="*/ 222 w 440"/>
                <a:gd name="T7" fmla="*/ 37 h 195"/>
                <a:gd name="T8" fmla="*/ 224 w 440"/>
                <a:gd name="T9" fmla="*/ 28 h 195"/>
                <a:gd name="T10" fmla="*/ 220 w 440"/>
                <a:gd name="T11" fmla="*/ 18 h 195"/>
                <a:gd name="T12" fmla="*/ 210 w 440"/>
                <a:gd name="T13" fmla="*/ 19 h 195"/>
                <a:gd name="T14" fmla="*/ 206 w 440"/>
                <a:gd name="T15" fmla="*/ 28 h 195"/>
                <a:gd name="T16" fmla="*/ 208 w 440"/>
                <a:gd name="T17" fmla="*/ 35 h 195"/>
                <a:gd name="T18" fmla="*/ 201 w 440"/>
                <a:gd name="T19" fmla="*/ 109 h 195"/>
                <a:gd name="T20" fmla="*/ 200 w 440"/>
                <a:gd name="T21" fmla="*/ 114 h 195"/>
                <a:gd name="T22" fmla="*/ 179 w 440"/>
                <a:gd name="T23" fmla="*/ 6 h 195"/>
                <a:gd name="T24" fmla="*/ 176 w 440"/>
                <a:gd name="T25" fmla="*/ 6 h 195"/>
                <a:gd name="T26" fmla="*/ 100 w 440"/>
                <a:gd name="T27" fmla="*/ 77 h 195"/>
                <a:gd name="T28" fmla="*/ 100 w 440"/>
                <a:gd name="T29" fmla="*/ 148 h 195"/>
                <a:gd name="T30" fmla="*/ 46 w 440"/>
                <a:gd name="T31" fmla="*/ 148 h 195"/>
                <a:gd name="T32" fmla="*/ 0 w 440"/>
                <a:gd name="T33" fmla="*/ 174 h 195"/>
                <a:gd name="T34" fmla="*/ 0 w 440"/>
                <a:gd name="T35" fmla="*/ 191 h 195"/>
                <a:gd name="T36" fmla="*/ 20 w 440"/>
                <a:gd name="T37" fmla="*/ 191 h 195"/>
                <a:gd name="T38" fmla="*/ 20 w 440"/>
                <a:gd name="T39" fmla="*/ 174 h 195"/>
                <a:gd name="T40" fmla="*/ 46 w 440"/>
                <a:gd name="T41" fmla="*/ 168 h 195"/>
                <a:gd name="T42" fmla="*/ 394 w 440"/>
                <a:gd name="T43" fmla="*/ 168 h 195"/>
                <a:gd name="T44" fmla="*/ 420 w 440"/>
                <a:gd name="T45" fmla="*/ 174 h 195"/>
                <a:gd name="T46" fmla="*/ 420 w 440"/>
                <a:gd name="T47" fmla="*/ 195 h 195"/>
                <a:gd name="T48" fmla="*/ 440 w 440"/>
                <a:gd name="T49" fmla="*/ 195 h 195"/>
                <a:gd name="T50" fmla="*/ 440 w 440"/>
                <a:gd name="T51" fmla="*/ 174 h 195"/>
                <a:gd name="T52" fmla="*/ 394 w 440"/>
                <a:gd name="T53" fmla="*/ 148 h 195"/>
                <a:gd name="T54" fmla="*/ 324 w 440"/>
                <a:gd name="T55" fmla="*/ 148 h 195"/>
                <a:gd name="T56" fmla="*/ 321 w 440"/>
                <a:gd name="T57" fmla="*/ 53 h 195"/>
                <a:gd name="T58" fmla="*/ 251 w 440"/>
                <a:gd name="T59" fmla="*/ 6 h 195"/>
                <a:gd name="T60" fmla="*/ 130 w 440"/>
                <a:gd name="T61" fmla="*/ 92 h 195"/>
                <a:gd name="T62" fmla="*/ 134 w 440"/>
                <a:gd name="T63" fmla="*/ 96 h 195"/>
                <a:gd name="T64" fmla="*/ 134 w 440"/>
                <a:gd name="T65" fmla="*/ 96 h 195"/>
                <a:gd name="T66" fmla="*/ 144 w 440"/>
                <a:gd name="T67" fmla="*/ 148 h 195"/>
                <a:gd name="T68" fmla="*/ 130 w 440"/>
                <a:gd name="T69" fmla="*/ 148 h 195"/>
                <a:gd name="T70" fmla="*/ 130 w 440"/>
                <a:gd name="T71" fmla="*/ 92 h 195"/>
                <a:gd name="T72" fmla="*/ 281 w 440"/>
                <a:gd name="T73" fmla="*/ 148 h 195"/>
                <a:gd name="T74" fmla="*/ 288 w 440"/>
                <a:gd name="T75" fmla="*/ 99 h 195"/>
                <a:gd name="T76" fmla="*/ 289 w 440"/>
                <a:gd name="T77" fmla="*/ 98 h 195"/>
                <a:gd name="T78" fmla="*/ 293 w 440"/>
                <a:gd name="T79" fmla="*/ 92 h 195"/>
                <a:gd name="T80" fmla="*/ 295 w 440"/>
                <a:gd name="T81" fmla="*/ 148 h 195"/>
                <a:gd name="T82" fmla="*/ 281 w 440"/>
                <a:gd name="T83" fmla="*/ 1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0" h="195">
                  <a:moveTo>
                    <a:pt x="251" y="6"/>
                  </a:moveTo>
                  <a:cubicBezTo>
                    <a:pt x="251" y="6"/>
                    <a:pt x="249" y="8"/>
                    <a:pt x="246" y="9"/>
                  </a:cubicBezTo>
                  <a:cubicBezTo>
                    <a:pt x="229" y="115"/>
                    <a:pt x="229" y="115"/>
                    <a:pt x="229" y="115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10" y="19"/>
                    <a:pt x="210" y="19"/>
                    <a:pt x="210" y="19"/>
                  </a:cubicBezTo>
                  <a:cubicBezTo>
                    <a:pt x="206" y="28"/>
                    <a:pt x="206" y="28"/>
                    <a:pt x="206" y="28"/>
                  </a:cubicBezTo>
                  <a:cubicBezTo>
                    <a:pt x="208" y="35"/>
                    <a:pt x="208" y="35"/>
                    <a:pt x="208" y="35"/>
                  </a:cubicBezTo>
                  <a:cubicBezTo>
                    <a:pt x="201" y="109"/>
                    <a:pt x="201" y="109"/>
                    <a:pt x="201" y="109"/>
                  </a:cubicBezTo>
                  <a:cubicBezTo>
                    <a:pt x="200" y="114"/>
                    <a:pt x="200" y="114"/>
                    <a:pt x="200" y="114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8" y="6"/>
                    <a:pt x="177" y="6"/>
                    <a:pt x="176" y="6"/>
                  </a:cubicBezTo>
                  <a:cubicBezTo>
                    <a:pt x="141" y="13"/>
                    <a:pt x="102" y="35"/>
                    <a:pt x="100" y="77"/>
                  </a:cubicBezTo>
                  <a:cubicBezTo>
                    <a:pt x="99" y="84"/>
                    <a:pt x="99" y="114"/>
                    <a:pt x="100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23" y="148"/>
                    <a:pt x="0" y="157"/>
                    <a:pt x="0" y="174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2"/>
                    <a:pt x="30" y="168"/>
                    <a:pt x="46" y="168"/>
                  </a:cubicBezTo>
                  <a:cubicBezTo>
                    <a:pt x="394" y="168"/>
                    <a:pt x="394" y="168"/>
                    <a:pt x="394" y="168"/>
                  </a:cubicBezTo>
                  <a:cubicBezTo>
                    <a:pt x="409" y="168"/>
                    <a:pt x="418" y="172"/>
                    <a:pt x="420" y="174"/>
                  </a:cubicBezTo>
                  <a:cubicBezTo>
                    <a:pt x="420" y="195"/>
                    <a:pt x="420" y="195"/>
                    <a:pt x="420" y="195"/>
                  </a:cubicBezTo>
                  <a:cubicBezTo>
                    <a:pt x="440" y="195"/>
                    <a:pt x="440" y="195"/>
                    <a:pt x="440" y="195"/>
                  </a:cubicBezTo>
                  <a:cubicBezTo>
                    <a:pt x="440" y="174"/>
                    <a:pt x="440" y="174"/>
                    <a:pt x="440" y="174"/>
                  </a:cubicBezTo>
                  <a:cubicBezTo>
                    <a:pt x="440" y="157"/>
                    <a:pt x="417" y="148"/>
                    <a:pt x="394" y="148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6" y="107"/>
                    <a:pt x="326" y="66"/>
                    <a:pt x="321" y="53"/>
                  </a:cubicBezTo>
                  <a:cubicBezTo>
                    <a:pt x="319" y="44"/>
                    <a:pt x="285" y="0"/>
                    <a:pt x="251" y="6"/>
                  </a:cubicBezTo>
                  <a:close/>
                  <a:moveTo>
                    <a:pt x="130" y="92"/>
                  </a:moveTo>
                  <a:cubicBezTo>
                    <a:pt x="131" y="93"/>
                    <a:pt x="132" y="95"/>
                    <a:pt x="134" y="96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29" y="116"/>
                    <a:pt x="129" y="90"/>
                    <a:pt x="130" y="92"/>
                  </a:cubicBezTo>
                  <a:close/>
                  <a:moveTo>
                    <a:pt x="281" y="148"/>
                  </a:moveTo>
                  <a:cubicBezTo>
                    <a:pt x="288" y="99"/>
                    <a:pt x="288" y="99"/>
                    <a:pt x="288" y="99"/>
                  </a:cubicBezTo>
                  <a:cubicBezTo>
                    <a:pt x="289" y="99"/>
                    <a:pt x="289" y="99"/>
                    <a:pt x="289" y="98"/>
                  </a:cubicBezTo>
                  <a:cubicBezTo>
                    <a:pt x="290" y="96"/>
                    <a:pt x="291" y="94"/>
                    <a:pt x="293" y="92"/>
                  </a:cubicBezTo>
                  <a:cubicBezTo>
                    <a:pt x="294" y="89"/>
                    <a:pt x="295" y="115"/>
                    <a:pt x="295" y="148"/>
                  </a:cubicBezTo>
                  <a:lnTo>
                    <a:pt x="281" y="148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96" name="Freeform 274"/>
            <p:cNvSpPr/>
            <p:nvPr>
              <p:custDataLst>
                <p:tags r:id="rId10"/>
              </p:custDataLst>
            </p:nvPr>
          </p:nvSpPr>
          <p:spPr bwMode="auto">
            <a:xfrm>
              <a:off x="15723" y="1865"/>
              <a:ext cx="500" cy="488"/>
            </a:xfrm>
            <a:custGeom>
              <a:avLst/>
              <a:gdLst>
                <a:gd name="T0" fmla="*/ 41 w 182"/>
                <a:gd name="T1" fmla="*/ 26 h 178"/>
                <a:gd name="T2" fmla="*/ 38 w 182"/>
                <a:gd name="T3" fmla="*/ 28 h 178"/>
                <a:gd name="T4" fmla="*/ 40 w 182"/>
                <a:gd name="T5" fmla="*/ 28 h 178"/>
                <a:gd name="T6" fmla="*/ 32 w 182"/>
                <a:gd name="T7" fmla="*/ 40 h 178"/>
                <a:gd name="T8" fmla="*/ 27 w 182"/>
                <a:gd name="T9" fmla="*/ 118 h 178"/>
                <a:gd name="T10" fmla="*/ 0 w 182"/>
                <a:gd name="T11" fmla="*/ 154 h 178"/>
                <a:gd name="T12" fmla="*/ 34 w 182"/>
                <a:gd name="T13" fmla="*/ 166 h 178"/>
                <a:gd name="T14" fmla="*/ 53 w 182"/>
                <a:gd name="T15" fmla="*/ 159 h 178"/>
                <a:gd name="T16" fmla="*/ 46 w 182"/>
                <a:gd name="T17" fmla="*/ 111 h 178"/>
                <a:gd name="T18" fmla="*/ 89 w 182"/>
                <a:gd name="T19" fmla="*/ 165 h 178"/>
                <a:gd name="T20" fmla="*/ 133 w 182"/>
                <a:gd name="T21" fmla="*/ 104 h 178"/>
                <a:gd name="T22" fmla="*/ 129 w 182"/>
                <a:gd name="T23" fmla="*/ 159 h 178"/>
                <a:gd name="T24" fmla="*/ 148 w 182"/>
                <a:gd name="T25" fmla="*/ 166 h 178"/>
                <a:gd name="T26" fmla="*/ 182 w 182"/>
                <a:gd name="T27" fmla="*/ 154 h 178"/>
                <a:gd name="T28" fmla="*/ 160 w 182"/>
                <a:gd name="T29" fmla="*/ 116 h 178"/>
                <a:gd name="T30" fmla="*/ 150 w 182"/>
                <a:gd name="T31" fmla="*/ 40 h 178"/>
                <a:gd name="T32" fmla="*/ 90 w 182"/>
                <a:gd name="T33" fmla="*/ 8 h 178"/>
                <a:gd name="T34" fmla="*/ 89 w 182"/>
                <a:gd name="T35" fmla="*/ 8 h 178"/>
                <a:gd name="T36" fmla="*/ 101 w 182"/>
                <a:gd name="T37" fmla="*/ 3 h 178"/>
                <a:gd name="T38" fmla="*/ 41 w 182"/>
                <a:gd name="T39" fmla="*/ 2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2" h="178">
                  <a:moveTo>
                    <a:pt x="41" y="26"/>
                  </a:moveTo>
                  <a:cubicBezTo>
                    <a:pt x="40" y="27"/>
                    <a:pt x="39" y="28"/>
                    <a:pt x="38" y="28"/>
                  </a:cubicBezTo>
                  <a:cubicBezTo>
                    <a:pt x="38" y="28"/>
                    <a:pt x="39" y="28"/>
                    <a:pt x="40" y="28"/>
                  </a:cubicBezTo>
                  <a:cubicBezTo>
                    <a:pt x="37" y="32"/>
                    <a:pt x="34" y="36"/>
                    <a:pt x="32" y="40"/>
                  </a:cubicBezTo>
                  <a:cubicBezTo>
                    <a:pt x="17" y="74"/>
                    <a:pt x="23" y="97"/>
                    <a:pt x="27" y="118"/>
                  </a:cubicBezTo>
                  <a:cubicBezTo>
                    <a:pt x="35" y="163"/>
                    <a:pt x="0" y="154"/>
                    <a:pt x="0" y="154"/>
                  </a:cubicBezTo>
                  <a:cubicBezTo>
                    <a:pt x="0" y="154"/>
                    <a:pt x="6" y="178"/>
                    <a:pt x="34" y="166"/>
                  </a:cubicBezTo>
                  <a:cubicBezTo>
                    <a:pt x="49" y="160"/>
                    <a:pt x="53" y="159"/>
                    <a:pt x="53" y="159"/>
                  </a:cubicBezTo>
                  <a:cubicBezTo>
                    <a:pt x="53" y="159"/>
                    <a:pt x="47" y="137"/>
                    <a:pt x="46" y="111"/>
                  </a:cubicBezTo>
                  <a:cubicBezTo>
                    <a:pt x="54" y="140"/>
                    <a:pt x="69" y="164"/>
                    <a:pt x="89" y="165"/>
                  </a:cubicBezTo>
                  <a:cubicBezTo>
                    <a:pt x="113" y="166"/>
                    <a:pt x="129" y="139"/>
                    <a:pt x="133" y="104"/>
                  </a:cubicBezTo>
                  <a:cubicBezTo>
                    <a:pt x="135" y="134"/>
                    <a:pt x="129" y="159"/>
                    <a:pt x="129" y="159"/>
                  </a:cubicBezTo>
                  <a:cubicBezTo>
                    <a:pt x="129" y="159"/>
                    <a:pt x="133" y="160"/>
                    <a:pt x="148" y="166"/>
                  </a:cubicBezTo>
                  <a:cubicBezTo>
                    <a:pt x="176" y="178"/>
                    <a:pt x="182" y="154"/>
                    <a:pt x="182" y="154"/>
                  </a:cubicBezTo>
                  <a:cubicBezTo>
                    <a:pt x="182" y="154"/>
                    <a:pt x="152" y="161"/>
                    <a:pt x="160" y="116"/>
                  </a:cubicBezTo>
                  <a:cubicBezTo>
                    <a:pt x="164" y="94"/>
                    <a:pt x="165" y="74"/>
                    <a:pt x="150" y="40"/>
                  </a:cubicBezTo>
                  <a:cubicBezTo>
                    <a:pt x="136" y="10"/>
                    <a:pt x="108" y="7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2" y="6"/>
                    <a:pt x="96" y="4"/>
                    <a:pt x="101" y="3"/>
                  </a:cubicBezTo>
                  <a:cubicBezTo>
                    <a:pt x="101" y="3"/>
                    <a:pt x="64" y="0"/>
                    <a:pt x="41" y="26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04" name="Freeform 282"/>
            <p:cNvSpPr/>
            <p:nvPr>
              <p:custDataLst>
                <p:tags r:id="rId11"/>
              </p:custDataLst>
            </p:nvPr>
          </p:nvSpPr>
          <p:spPr bwMode="auto">
            <a:xfrm>
              <a:off x="15178" y="390"/>
              <a:ext cx="400" cy="540"/>
            </a:xfrm>
            <a:custGeom>
              <a:avLst/>
              <a:gdLst>
                <a:gd name="T0" fmla="*/ 6 w 145"/>
                <a:gd name="T1" fmla="*/ 92 h 197"/>
                <a:gd name="T2" fmla="*/ 0 w 145"/>
                <a:gd name="T3" fmla="*/ 115 h 197"/>
                <a:gd name="T4" fmla="*/ 6 w 145"/>
                <a:gd name="T5" fmla="*/ 137 h 197"/>
                <a:gd name="T6" fmla="*/ 10 w 145"/>
                <a:gd name="T7" fmla="*/ 132 h 197"/>
                <a:gd name="T8" fmla="*/ 73 w 145"/>
                <a:gd name="T9" fmla="*/ 197 h 197"/>
                <a:gd name="T10" fmla="*/ 135 w 145"/>
                <a:gd name="T11" fmla="*/ 129 h 197"/>
                <a:gd name="T12" fmla="*/ 139 w 145"/>
                <a:gd name="T13" fmla="*/ 136 h 197"/>
                <a:gd name="T14" fmla="*/ 145 w 145"/>
                <a:gd name="T15" fmla="*/ 114 h 197"/>
                <a:gd name="T16" fmla="*/ 139 w 145"/>
                <a:gd name="T17" fmla="*/ 91 h 197"/>
                <a:gd name="T18" fmla="*/ 137 w 145"/>
                <a:gd name="T19" fmla="*/ 92 h 197"/>
                <a:gd name="T20" fmla="*/ 137 w 145"/>
                <a:gd name="T21" fmla="*/ 73 h 197"/>
                <a:gd name="T22" fmla="*/ 84 w 145"/>
                <a:gd name="T23" fmla="*/ 61 h 197"/>
                <a:gd name="T24" fmla="*/ 91 w 145"/>
                <a:gd name="T25" fmla="*/ 64 h 197"/>
                <a:gd name="T26" fmla="*/ 143 w 145"/>
                <a:gd name="T27" fmla="*/ 47 h 197"/>
                <a:gd name="T28" fmla="*/ 25 w 145"/>
                <a:gd name="T29" fmla="*/ 36 h 197"/>
                <a:gd name="T30" fmla="*/ 2 w 145"/>
                <a:gd name="T31" fmla="*/ 50 h 197"/>
                <a:gd name="T32" fmla="*/ 18 w 145"/>
                <a:gd name="T33" fmla="*/ 50 h 197"/>
                <a:gd name="T34" fmla="*/ 8 w 145"/>
                <a:gd name="T35" fmla="*/ 82 h 197"/>
                <a:gd name="T36" fmla="*/ 7 w 145"/>
                <a:gd name="T37" fmla="*/ 93 h 197"/>
                <a:gd name="T38" fmla="*/ 6 w 145"/>
                <a:gd name="T39" fmla="*/ 9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5" h="197">
                  <a:moveTo>
                    <a:pt x="6" y="92"/>
                  </a:moveTo>
                  <a:cubicBezTo>
                    <a:pt x="3" y="92"/>
                    <a:pt x="0" y="102"/>
                    <a:pt x="0" y="115"/>
                  </a:cubicBezTo>
                  <a:cubicBezTo>
                    <a:pt x="0" y="127"/>
                    <a:pt x="3" y="137"/>
                    <a:pt x="6" y="137"/>
                  </a:cubicBezTo>
                  <a:cubicBezTo>
                    <a:pt x="7" y="137"/>
                    <a:pt x="9" y="135"/>
                    <a:pt x="10" y="132"/>
                  </a:cubicBezTo>
                  <a:cubicBezTo>
                    <a:pt x="20" y="169"/>
                    <a:pt x="54" y="197"/>
                    <a:pt x="73" y="197"/>
                  </a:cubicBezTo>
                  <a:cubicBezTo>
                    <a:pt x="97" y="197"/>
                    <a:pt x="130" y="171"/>
                    <a:pt x="135" y="129"/>
                  </a:cubicBezTo>
                  <a:cubicBezTo>
                    <a:pt x="136" y="133"/>
                    <a:pt x="137" y="136"/>
                    <a:pt x="139" y="136"/>
                  </a:cubicBezTo>
                  <a:cubicBezTo>
                    <a:pt x="142" y="136"/>
                    <a:pt x="145" y="126"/>
                    <a:pt x="145" y="114"/>
                  </a:cubicBezTo>
                  <a:cubicBezTo>
                    <a:pt x="145" y="101"/>
                    <a:pt x="142" y="91"/>
                    <a:pt x="139" y="91"/>
                  </a:cubicBezTo>
                  <a:cubicBezTo>
                    <a:pt x="138" y="91"/>
                    <a:pt x="138" y="92"/>
                    <a:pt x="137" y="92"/>
                  </a:cubicBezTo>
                  <a:cubicBezTo>
                    <a:pt x="138" y="87"/>
                    <a:pt x="138" y="81"/>
                    <a:pt x="137" y="73"/>
                  </a:cubicBezTo>
                  <a:cubicBezTo>
                    <a:pt x="126" y="82"/>
                    <a:pt x="106" y="71"/>
                    <a:pt x="84" y="61"/>
                  </a:cubicBezTo>
                  <a:cubicBezTo>
                    <a:pt x="86" y="62"/>
                    <a:pt x="89" y="63"/>
                    <a:pt x="91" y="64"/>
                  </a:cubicBezTo>
                  <a:cubicBezTo>
                    <a:pt x="128" y="82"/>
                    <a:pt x="143" y="47"/>
                    <a:pt x="143" y="47"/>
                  </a:cubicBezTo>
                  <a:cubicBezTo>
                    <a:pt x="143" y="47"/>
                    <a:pt x="98" y="0"/>
                    <a:pt x="25" y="36"/>
                  </a:cubicBezTo>
                  <a:cubicBezTo>
                    <a:pt x="19" y="39"/>
                    <a:pt x="10" y="47"/>
                    <a:pt x="2" y="50"/>
                  </a:cubicBezTo>
                  <a:cubicBezTo>
                    <a:pt x="2" y="50"/>
                    <a:pt x="9" y="50"/>
                    <a:pt x="18" y="50"/>
                  </a:cubicBezTo>
                  <a:cubicBezTo>
                    <a:pt x="10" y="55"/>
                    <a:pt x="6" y="65"/>
                    <a:pt x="8" y="82"/>
                  </a:cubicBezTo>
                  <a:cubicBezTo>
                    <a:pt x="7" y="85"/>
                    <a:pt x="7" y="89"/>
                    <a:pt x="7" y="93"/>
                  </a:cubicBezTo>
                  <a:cubicBezTo>
                    <a:pt x="6" y="93"/>
                    <a:pt x="6" y="92"/>
                    <a:pt x="6" y="92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05" name="Freeform 283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4758" y="913"/>
              <a:ext cx="1210" cy="845"/>
            </a:xfrm>
            <a:custGeom>
              <a:avLst/>
              <a:gdLst>
                <a:gd name="T0" fmla="*/ 20 w 440"/>
                <a:gd name="T1" fmla="*/ 286 h 308"/>
                <a:gd name="T2" fmla="*/ 46 w 440"/>
                <a:gd name="T3" fmla="*/ 278 h 308"/>
                <a:gd name="T4" fmla="*/ 394 w 440"/>
                <a:gd name="T5" fmla="*/ 278 h 308"/>
                <a:gd name="T6" fmla="*/ 420 w 440"/>
                <a:gd name="T7" fmla="*/ 285 h 308"/>
                <a:gd name="T8" fmla="*/ 420 w 440"/>
                <a:gd name="T9" fmla="*/ 308 h 308"/>
                <a:gd name="T10" fmla="*/ 440 w 440"/>
                <a:gd name="T11" fmla="*/ 308 h 308"/>
                <a:gd name="T12" fmla="*/ 440 w 440"/>
                <a:gd name="T13" fmla="*/ 285 h 308"/>
                <a:gd name="T14" fmla="*/ 394 w 440"/>
                <a:gd name="T15" fmla="*/ 258 h 308"/>
                <a:gd name="T16" fmla="*/ 316 w 440"/>
                <a:gd name="T17" fmla="*/ 258 h 308"/>
                <a:gd name="T18" fmla="*/ 320 w 440"/>
                <a:gd name="T19" fmla="*/ 214 h 308"/>
                <a:gd name="T20" fmla="*/ 321 w 440"/>
                <a:gd name="T21" fmla="*/ 195 h 308"/>
                <a:gd name="T22" fmla="*/ 346 w 440"/>
                <a:gd name="T23" fmla="*/ 201 h 308"/>
                <a:gd name="T24" fmla="*/ 354 w 440"/>
                <a:gd name="T25" fmla="*/ 177 h 308"/>
                <a:gd name="T26" fmla="*/ 386 w 440"/>
                <a:gd name="T27" fmla="*/ 57 h 308"/>
                <a:gd name="T28" fmla="*/ 277 w 440"/>
                <a:gd name="T29" fmla="*/ 6 h 308"/>
                <a:gd name="T30" fmla="*/ 270 w 440"/>
                <a:gd name="T31" fmla="*/ 9 h 308"/>
                <a:gd name="T32" fmla="*/ 246 w 440"/>
                <a:gd name="T33" fmla="*/ 112 h 308"/>
                <a:gd name="T34" fmla="*/ 237 w 440"/>
                <a:gd name="T35" fmla="*/ 36 h 308"/>
                <a:gd name="T36" fmla="*/ 239 w 440"/>
                <a:gd name="T37" fmla="*/ 28 h 308"/>
                <a:gd name="T38" fmla="*/ 234 w 440"/>
                <a:gd name="T39" fmla="*/ 18 h 308"/>
                <a:gd name="T40" fmla="*/ 221 w 440"/>
                <a:gd name="T41" fmla="*/ 18 h 308"/>
                <a:gd name="T42" fmla="*/ 215 w 440"/>
                <a:gd name="T43" fmla="*/ 28 h 308"/>
                <a:gd name="T44" fmla="*/ 218 w 440"/>
                <a:gd name="T45" fmla="*/ 35 h 308"/>
                <a:gd name="T46" fmla="*/ 208 w 440"/>
                <a:gd name="T47" fmla="*/ 107 h 308"/>
                <a:gd name="T48" fmla="*/ 207 w 440"/>
                <a:gd name="T49" fmla="*/ 111 h 308"/>
                <a:gd name="T50" fmla="*/ 177 w 440"/>
                <a:gd name="T51" fmla="*/ 6 h 308"/>
                <a:gd name="T52" fmla="*/ 173 w 440"/>
                <a:gd name="T53" fmla="*/ 6 h 308"/>
                <a:gd name="T54" fmla="*/ 64 w 440"/>
                <a:gd name="T55" fmla="*/ 60 h 308"/>
                <a:gd name="T56" fmla="*/ 84 w 440"/>
                <a:gd name="T57" fmla="*/ 201 h 308"/>
                <a:gd name="T58" fmla="*/ 123 w 440"/>
                <a:gd name="T59" fmla="*/ 198 h 308"/>
                <a:gd name="T60" fmla="*/ 129 w 440"/>
                <a:gd name="T61" fmla="*/ 258 h 308"/>
                <a:gd name="T62" fmla="*/ 46 w 440"/>
                <a:gd name="T63" fmla="*/ 258 h 308"/>
                <a:gd name="T64" fmla="*/ 0 w 440"/>
                <a:gd name="T65" fmla="*/ 285 h 308"/>
                <a:gd name="T66" fmla="*/ 0 w 440"/>
                <a:gd name="T67" fmla="*/ 305 h 308"/>
                <a:gd name="T68" fmla="*/ 20 w 440"/>
                <a:gd name="T69" fmla="*/ 305 h 308"/>
                <a:gd name="T70" fmla="*/ 20 w 440"/>
                <a:gd name="T71" fmla="*/ 286 h 308"/>
                <a:gd name="T72" fmla="*/ 324 w 440"/>
                <a:gd name="T73" fmla="*/ 89 h 308"/>
                <a:gd name="T74" fmla="*/ 326 w 440"/>
                <a:gd name="T75" fmla="*/ 92 h 308"/>
                <a:gd name="T76" fmla="*/ 324 w 440"/>
                <a:gd name="T77" fmla="*/ 89 h 308"/>
                <a:gd name="T78" fmla="*/ 323 w 440"/>
                <a:gd name="T79" fmla="*/ 150 h 308"/>
                <a:gd name="T80" fmla="*/ 340 w 440"/>
                <a:gd name="T81" fmla="*/ 148 h 308"/>
                <a:gd name="T82" fmla="*/ 345 w 440"/>
                <a:gd name="T83" fmla="*/ 154 h 308"/>
                <a:gd name="T84" fmla="*/ 346 w 440"/>
                <a:gd name="T85" fmla="*/ 155 h 308"/>
                <a:gd name="T86" fmla="*/ 223 w 440"/>
                <a:gd name="T87" fmla="*/ 170 h 308"/>
                <a:gd name="T88" fmla="*/ 217 w 440"/>
                <a:gd name="T89" fmla="*/ 171 h 308"/>
                <a:gd name="T90" fmla="*/ 201 w 440"/>
                <a:gd name="T91" fmla="*/ 173 h 308"/>
                <a:gd name="T92" fmla="*/ 218 w 440"/>
                <a:gd name="T93" fmla="*/ 166 h 308"/>
                <a:gd name="T94" fmla="*/ 227 w 440"/>
                <a:gd name="T95" fmla="*/ 163 h 308"/>
                <a:gd name="T96" fmla="*/ 231 w 440"/>
                <a:gd name="T97" fmla="*/ 161 h 308"/>
                <a:gd name="T98" fmla="*/ 323 w 440"/>
                <a:gd name="T99" fmla="*/ 150 h 308"/>
                <a:gd name="T100" fmla="*/ 99 w 440"/>
                <a:gd name="T101" fmla="*/ 158 h 308"/>
                <a:gd name="T102" fmla="*/ 123 w 440"/>
                <a:gd name="T103" fmla="*/ 145 h 308"/>
                <a:gd name="T104" fmla="*/ 127 w 440"/>
                <a:gd name="T105" fmla="*/ 143 h 308"/>
                <a:gd name="T106" fmla="*/ 205 w 440"/>
                <a:gd name="T107" fmla="*/ 136 h 308"/>
                <a:gd name="T108" fmla="*/ 212 w 440"/>
                <a:gd name="T109" fmla="*/ 135 h 308"/>
                <a:gd name="T110" fmla="*/ 225 w 440"/>
                <a:gd name="T111" fmla="*/ 135 h 308"/>
                <a:gd name="T112" fmla="*/ 269 w 440"/>
                <a:gd name="T113" fmla="*/ 132 h 308"/>
                <a:gd name="T114" fmla="*/ 241 w 440"/>
                <a:gd name="T115" fmla="*/ 137 h 308"/>
                <a:gd name="T116" fmla="*/ 238 w 440"/>
                <a:gd name="T117" fmla="*/ 137 h 308"/>
                <a:gd name="T118" fmla="*/ 224 w 440"/>
                <a:gd name="T119" fmla="*/ 139 h 308"/>
                <a:gd name="T120" fmla="*/ 99 w 440"/>
                <a:gd name="T121" fmla="*/ 15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0" h="308">
                  <a:moveTo>
                    <a:pt x="20" y="286"/>
                  </a:moveTo>
                  <a:cubicBezTo>
                    <a:pt x="21" y="283"/>
                    <a:pt x="30" y="278"/>
                    <a:pt x="46" y="278"/>
                  </a:cubicBezTo>
                  <a:cubicBezTo>
                    <a:pt x="394" y="278"/>
                    <a:pt x="394" y="278"/>
                    <a:pt x="394" y="278"/>
                  </a:cubicBezTo>
                  <a:cubicBezTo>
                    <a:pt x="410" y="278"/>
                    <a:pt x="420" y="283"/>
                    <a:pt x="420" y="285"/>
                  </a:cubicBezTo>
                  <a:cubicBezTo>
                    <a:pt x="420" y="308"/>
                    <a:pt x="420" y="308"/>
                    <a:pt x="420" y="308"/>
                  </a:cubicBezTo>
                  <a:cubicBezTo>
                    <a:pt x="440" y="308"/>
                    <a:pt x="440" y="308"/>
                    <a:pt x="440" y="308"/>
                  </a:cubicBezTo>
                  <a:cubicBezTo>
                    <a:pt x="440" y="285"/>
                    <a:pt x="440" y="285"/>
                    <a:pt x="440" y="285"/>
                  </a:cubicBezTo>
                  <a:cubicBezTo>
                    <a:pt x="440" y="270"/>
                    <a:pt x="421" y="258"/>
                    <a:pt x="394" y="258"/>
                  </a:cubicBezTo>
                  <a:cubicBezTo>
                    <a:pt x="316" y="258"/>
                    <a:pt x="316" y="258"/>
                    <a:pt x="316" y="258"/>
                  </a:cubicBezTo>
                  <a:cubicBezTo>
                    <a:pt x="317" y="248"/>
                    <a:pt x="318" y="232"/>
                    <a:pt x="320" y="214"/>
                  </a:cubicBezTo>
                  <a:cubicBezTo>
                    <a:pt x="321" y="195"/>
                    <a:pt x="321" y="195"/>
                    <a:pt x="321" y="195"/>
                  </a:cubicBezTo>
                  <a:cubicBezTo>
                    <a:pt x="346" y="201"/>
                    <a:pt x="346" y="201"/>
                    <a:pt x="346" y="201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71" y="134"/>
                    <a:pt x="391" y="85"/>
                    <a:pt x="386" y="57"/>
                  </a:cubicBezTo>
                  <a:cubicBezTo>
                    <a:pt x="385" y="38"/>
                    <a:pt x="324" y="0"/>
                    <a:pt x="277" y="6"/>
                  </a:cubicBezTo>
                  <a:cubicBezTo>
                    <a:pt x="277" y="6"/>
                    <a:pt x="274" y="7"/>
                    <a:pt x="270" y="9"/>
                  </a:cubicBezTo>
                  <a:cubicBezTo>
                    <a:pt x="246" y="112"/>
                    <a:pt x="246" y="112"/>
                    <a:pt x="246" y="112"/>
                  </a:cubicBezTo>
                  <a:cubicBezTo>
                    <a:pt x="237" y="36"/>
                    <a:pt x="237" y="36"/>
                    <a:pt x="237" y="36"/>
                  </a:cubicBezTo>
                  <a:cubicBezTo>
                    <a:pt x="239" y="28"/>
                    <a:pt x="239" y="28"/>
                    <a:pt x="239" y="28"/>
                  </a:cubicBezTo>
                  <a:cubicBezTo>
                    <a:pt x="234" y="18"/>
                    <a:pt x="234" y="18"/>
                    <a:pt x="234" y="18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08" y="107"/>
                    <a:pt x="208" y="107"/>
                    <a:pt x="208" y="107"/>
                  </a:cubicBezTo>
                  <a:cubicBezTo>
                    <a:pt x="207" y="111"/>
                    <a:pt x="207" y="111"/>
                    <a:pt x="207" y="111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76" y="6"/>
                    <a:pt x="175" y="6"/>
                    <a:pt x="173" y="6"/>
                  </a:cubicBezTo>
                  <a:cubicBezTo>
                    <a:pt x="125" y="12"/>
                    <a:pt x="65" y="28"/>
                    <a:pt x="64" y="60"/>
                  </a:cubicBezTo>
                  <a:cubicBezTo>
                    <a:pt x="61" y="75"/>
                    <a:pt x="77" y="166"/>
                    <a:pt x="84" y="201"/>
                  </a:cubicBezTo>
                  <a:cubicBezTo>
                    <a:pt x="93" y="206"/>
                    <a:pt x="109" y="202"/>
                    <a:pt x="123" y="198"/>
                  </a:cubicBezTo>
                  <a:cubicBezTo>
                    <a:pt x="125" y="224"/>
                    <a:pt x="127" y="245"/>
                    <a:pt x="129" y="258"/>
                  </a:cubicBezTo>
                  <a:cubicBezTo>
                    <a:pt x="46" y="258"/>
                    <a:pt x="46" y="258"/>
                    <a:pt x="46" y="258"/>
                  </a:cubicBezTo>
                  <a:cubicBezTo>
                    <a:pt x="20" y="258"/>
                    <a:pt x="0" y="270"/>
                    <a:pt x="0" y="285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20" y="305"/>
                    <a:pt x="20" y="305"/>
                    <a:pt x="20" y="305"/>
                  </a:cubicBezTo>
                  <a:lnTo>
                    <a:pt x="20" y="286"/>
                  </a:lnTo>
                  <a:close/>
                  <a:moveTo>
                    <a:pt x="324" y="89"/>
                  </a:moveTo>
                  <a:cubicBezTo>
                    <a:pt x="325" y="87"/>
                    <a:pt x="325" y="89"/>
                    <a:pt x="326" y="92"/>
                  </a:cubicBezTo>
                  <a:cubicBezTo>
                    <a:pt x="324" y="91"/>
                    <a:pt x="323" y="89"/>
                    <a:pt x="324" y="89"/>
                  </a:cubicBezTo>
                  <a:close/>
                  <a:moveTo>
                    <a:pt x="323" y="150"/>
                  </a:moveTo>
                  <a:cubicBezTo>
                    <a:pt x="340" y="148"/>
                    <a:pt x="340" y="148"/>
                    <a:pt x="340" y="148"/>
                  </a:cubicBezTo>
                  <a:cubicBezTo>
                    <a:pt x="345" y="154"/>
                    <a:pt x="345" y="154"/>
                    <a:pt x="345" y="154"/>
                  </a:cubicBezTo>
                  <a:cubicBezTo>
                    <a:pt x="346" y="155"/>
                    <a:pt x="346" y="155"/>
                    <a:pt x="346" y="155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17" y="171"/>
                    <a:pt x="217" y="171"/>
                    <a:pt x="217" y="171"/>
                  </a:cubicBezTo>
                  <a:cubicBezTo>
                    <a:pt x="201" y="173"/>
                    <a:pt x="201" y="173"/>
                    <a:pt x="201" y="173"/>
                  </a:cubicBezTo>
                  <a:cubicBezTo>
                    <a:pt x="218" y="166"/>
                    <a:pt x="218" y="166"/>
                    <a:pt x="218" y="166"/>
                  </a:cubicBezTo>
                  <a:cubicBezTo>
                    <a:pt x="227" y="163"/>
                    <a:pt x="227" y="163"/>
                    <a:pt x="227" y="163"/>
                  </a:cubicBezTo>
                  <a:cubicBezTo>
                    <a:pt x="231" y="161"/>
                    <a:pt x="231" y="161"/>
                    <a:pt x="231" y="161"/>
                  </a:cubicBezTo>
                  <a:lnTo>
                    <a:pt x="323" y="150"/>
                  </a:lnTo>
                  <a:close/>
                  <a:moveTo>
                    <a:pt x="99" y="158"/>
                  </a:moveTo>
                  <a:cubicBezTo>
                    <a:pt x="123" y="145"/>
                    <a:pt x="123" y="145"/>
                    <a:pt x="123" y="145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12" y="135"/>
                    <a:pt x="212" y="135"/>
                    <a:pt x="212" y="135"/>
                  </a:cubicBezTo>
                  <a:cubicBezTo>
                    <a:pt x="225" y="135"/>
                    <a:pt x="225" y="135"/>
                    <a:pt x="225" y="135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24" y="139"/>
                    <a:pt x="224" y="139"/>
                    <a:pt x="224" y="139"/>
                  </a:cubicBezTo>
                  <a:lnTo>
                    <a:pt x="99" y="158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06" name="Freeform 284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14068" y="2249"/>
              <a:ext cx="1205" cy="600"/>
            </a:xfrm>
            <a:custGeom>
              <a:avLst/>
              <a:gdLst>
                <a:gd name="T0" fmla="*/ 19 w 439"/>
                <a:gd name="T1" fmla="*/ 198 h 219"/>
                <a:gd name="T2" fmla="*/ 45 w 439"/>
                <a:gd name="T3" fmla="*/ 192 h 219"/>
                <a:gd name="T4" fmla="*/ 394 w 439"/>
                <a:gd name="T5" fmla="*/ 192 h 219"/>
                <a:gd name="T6" fmla="*/ 420 w 439"/>
                <a:gd name="T7" fmla="*/ 198 h 219"/>
                <a:gd name="T8" fmla="*/ 420 w 439"/>
                <a:gd name="T9" fmla="*/ 219 h 219"/>
                <a:gd name="T10" fmla="*/ 439 w 439"/>
                <a:gd name="T11" fmla="*/ 219 h 219"/>
                <a:gd name="T12" fmla="*/ 439 w 439"/>
                <a:gd name="T13" fmla="*/ 198 h 219"/>
                <a:gd name="T14" fmla="*/ 394 w 439"/>
                <a:gd name="T15" fmla="*/ 172 h 219"/>
                <a:gd name="T16" fmla="*/ 355 w 439"/>
                <a:gd name="T17" fmla="*/ 172 h 219"/>
                <a:gd name="T18" fmla="*/ 364 w 439"/>
                <a:gd name="T19" fmla="*/ 44 h 219"/>
                <a:gd name="T20" fmla="*/ 273 w 439"/>
                <a:gd name="T21" fmla="*/ 5 h 219"/>
                <a:gd name="T22" fmla="*/ 268 w 439"/>
                <a:gd name="T23" fmla="*/ 8 h 219"/>
                <a:gd name="T24" fmla="*/ 247 w 439"/>
                <a:gd name="T25" fmla="*/ 98 h 219"/>
                <a:gd name="T26" fmla="*/ 240 w 439"/>
                <a:gd name="T27" fmla="*/ 31 h 219"/>
                <a:gd name="T28" fmla="*/ 242 w 439"/>
                <a:gd name="T29" fmla="*/ 24 h 219"/>
                <a:gd name="T30" fmla="*/ 237 w 439"/>
                <a:gd name="T31" fmla="*/ 16 h 219"/>
                <a:gd name="T32" fmla="*/ 226 w 439"/>
                <a:gd name="T33" fmla="*/ 16 h 219"/>
                <a:gd name="T34" fmla="*/ 222 w 439"/>
                <a:gd name="T35" fmla="*/ 24 h 219"/>
                <a:gd name="T36" fmla="*/ 224 w 439"/>
                <a:gd name="T37" fmla="*/ 30 h 219"/>
                <a:gd name="T38" fmla="*/ 215 w 439"/>
                <a:gd name="T39" fmla="*/ 93 h 219"/>
                <a:gd name="T40" fmla="*/ 215 w 439"/>
                <a:gd name="T41" fmla="*/ 97 h 219"/>
                <a:gd name="T42" fmla="*/ 190 w 439"/>
                <a:gd name="T43" fmla="*/ 5 h 219"/>
                <a:gd name="T44" fmla="*/ 187 w 439"/>
                <a:gd name="T45" fmla="*/ 5 h 219"/>
                <a:gd name="T46" fmla="*/ 96 w 439"/>
                <a:gd name="T47" fmla="*/ 52 h 219"/>
                <a:gd name="T48" fmla="*/ 101 w 439"/>
                <a:gd name="T49" fmla="*/ 172 h 219"/>
                <a:gd name="T50" fmla="*/ 45 w 439"/>
                <a:gd name="T51" fmla="*/ 172 h 219"/>
                <a:gd name="T52" fmla="*/ 0 w 439"/>
                <a:gd name="T53" fmla="*/ 198 h 219"/>
                <a:gd name="T54" fmla="*/ 0 w 439"/>
                <a:gd name="T55" fmla="*/ 215 h 219"/>
                <a:gd name="T56" fmla="*/ 19 w 439"/>
                <a:gd name="T57" fmla="*/ 215 h 219"/>
                <a:gd name="T58" fmla="*/ 19 w 439"/>
                <a:gd name="T59" fmla="*/ 198 h 219"/>
                <a:gd name="T60" fmla="*/ 316 w 439"/>
                <a:gd name="T61" fmla="*/ 84 h 219"/>
                <a:gd name="T62" fmla="*/ 321 w 439"/>
                <a:gd name="T63" fmla="*/ 78 h 219"/>
                <a:gd name="T64" fmla="*/ 322 w 439"/>
                <a:gd name="T65" fmla="*/ 172 h 219"/>
                <a:gd name="T66" fmla="*/ 310 w 439"/>
                <a:gd name="T67" fmla="*/ 172 h 219"/>
                <a:gd name="T68" fmla="*/ 316 w 439"/>
                <a:gd name="T69" fmla="*/ 85 h 219"/>
                <a:gd name="T70" fmla="*/ 316 w 439"/>
                <a:gd name="T71" fmla="*/ 84 h 219"/>
                <a:gd name="T72" fmla="*/ 134 w 439"/>
                <a:gd name="T73" fmla="*/ 78 h 219"/>
                <a:gd name="T74" fmla="*/ 139 w 439"/>
                <a:gd name="T75" fmla="*/ 82 h 219"/>
                <a:gd name="T76" fmla="*/ 139 w 439"/>
                <a:gd name="T77" fmla="*/ 82 h 219"/>
                <a:gd name="T78" fmla="*/ 144 w 439"/>
                <a:gd name="T79" fmla="*/ 159 h 219"/>
                <a:gd name="T80" fmla="*/ 145 w 439"/>
                <a:gd name="T81" fmla="*/ 172 h 219"/>
                <a:gd name="T82" fmla="*/ 136 w 439"/>
                <a:gd name="T83" fmla="*/ 172 h 219"/>
                <a:gd name="T84" fmla="*/ 134 w 439"/>
                <a:gd name="T85" fmla="*/ 7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9" h="219">
                  <a:moveTo>
                    <a:pt x="19" y="198"/>
                  </a:moveTo>
                  <a:cubicBezTo>
                    <a:pt x="21" y="196"/>
                    <a:pt x="30" y="192"/>
                    <a:pt x="45" y="192"/>
                  </a:cubicBezTo>
                  <a:cubicBezTo>
                    <a:pt x="394" y="192"/>
                    <a:pt x="394" y="192"/>
                    <a:pt x="394" y="192"/>
                  </a:cubicBezTo>
                  <a:cubicBezTo>
                    <a:pt x="409" y="192"/>
                    <a:pt x="418" y="196"/>
                    <a:pt x="420" y="198"/>
                  </a:cubicBezTo>
                  <a:cubicBezTo>
                    <a:pt x="420" y="219"/>
                    <a:pt x="420" y="219"/>
                    <a:pt x="420" y="219"/>
                  </a:cubicBezTo>
                  <a:cubicBezTo>
                    <a:pt x="439" y="219"/>
                    <a:pt x="439" y="219"/>
                    <a:pt x="439" y="219"/>
                  </a:cubicBezTo>
                  <a:cubicBezTo>
                    <a:pt x="439" y="198"/>
                    <a:pt x="439" y="198"/>
                    <a:pt x="439" y="198"/>
                  </a:cubicBezTo>
                  <a:cubicBezTo>
                    <a:pt x="439" y="181"/>
                    <a:pt x="416" y="172"/>
                    <a:pt x="394" y="172"/>
                  </a:cubicBezTo>
                  <a:cubicBezTo>
                    <a:pt x="355" y="172"/>
                    <a:pt x="355" y="172"/>
                    <a:pt x="355" y="172"/>
                  </a:cubicBezTo>
                  <a:cubicBezTo>
                    <a:pt x="360" y="120"/>
                    <a:pt x="366" y="52"/>
                    <a:pt x="364" y="44"/>
                  </a:cubicBezTo>
                  <a:cubicBezTo>
                    <a:pt x="362" y="35"/>
                    <a:pt x="312" y="0"/>
                    <a:pt x="273" y="5"/>
                  </a:cubicBezTo>
                  <a:cubicBezTo>
                    <a:pt x="273" y="5"/>
                    <a:pt x="271" y="6"/>
                    <a:pt x="268" y="8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26" y="16"/>
                    <a:pt x="226" y="16"/>
                    <a:pt x="226" y="16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190" y="5"/>
                    <a:pt x="190" y="5"/>
                    <a:pt x="190" y="5"/>
                  </a:cubicBezTo>
                  <a:cubicBezTo>
                    <a:pt x="189" y="5"/>
                    <a:pt x="188" y="5"/>
                    <a:pt x="187" y="5"/>
                  </a:cubicBezTo>
                  <a:cubicBezTo>
                    <a:pt x="147" y="11"/>
                    <a:pt x="97" y="25"/>
                    <a:pt x="96" y="52"/>
                  </a:cubicBezTo>
                  <a:cubicBezTo>
                    <a:pt x="94" y="61"/>
                    <a:pt x="97" y="123"/>
                    <a:pt x="101" y="172"/>
                  </a:cubicBezTo>
                  <a:cubicBezTo>
                    <a:pt x="45" y="172"/>
                    <a:pt x="45" y="172"/>
                    <a:pt x="45" y="172"/>
                  </a:cubicBezTo>
                  <a:cubicBezTo>
                    <a:pt x="23" y="172"/>
                    <a:pt x="0" y="181"/>
                    <a:pt x="0" y="198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19" y="215"/>
                    <a:pt x="19" y="215"/>
                    <a:pt x="19" y="215"/>
                  </a:cubicBezTo>
                  <a:lnTo>
                    <a:pt x="19" y="198"/>
                  </a:lnTo>
                  <a:close/>
                  <a:moveTo>
                    <a:pt x="316" y="84"/>
                  </a:moveTo>
                  <a:cubicBezTo>
                    <a:pt x="318" y="82"/>
                    <a:pt x="319" y="80"/>
                    <a:pt x="321" y="78"/>
                  </a:cubicBezTo>
                  <a:cubicBezTo>
                    <a:pt x="323" y="75"/>
                    <a:pt x="323" y="127"/>
                    <a:pt x="322" y="172"/>
                  </a:cubicBezTo>
                  <a:cubicBezTo>
                    <a:pt x="310" y="172"/>
                    <a:pt x="310" y="172"/>
                    <a:pt x="310" y="172"/>
                  </a:cubicBezTo>
                  <a:cubicBezTo>
                    <a:pt x="316" y="85"/>
                    <a:pt x="316" y="85"/>
                    <a:pt x="316" y="85"/>
                  </a:cubicBezTo>
                  <a:cubicBezTo>
                    <a:pt x="316" y="84"/>
                    <a:pt x="316" y="84"/>
                    <a:pt x="316" y="84"/>
                  </a:cubicBezTo>
                  <a:close/>
                  <a:moveTo>
                    <a:pt x="134" y="78"/>
                  </a:moveTo>
                  <a:cubicBezTo>
                    <a:pt x="136" y="79"/>
                    <a:pt x="137" y="81"/>
                    <a:pt x="139" y="82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4" y="159"/>
                    <a:pt x="144" y="159"/>
                    <a:pt x="144" y="159"/>
                  </a:cubicBezTo>
                  <a:cubicBezTo>
                    <a:pt x="144" y="164"/>
                    <a:pt x="144" y="168"/>
                    <a:pt x="145" y="17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34" y="127"/>
                    <a:pt x="132" y="76"/>
                    <a:pt x="134" y="78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</p:grpSp>
      <p:sp>
        <p:nvSpPr>
          <p:cNvPr id="15" name="Freeform 13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2650879" y="3844010"/>
            <a:ext cx="506102" cy="410562"/>
          </a:xfrm>
          <a:custGeom>
            <a:avLst/>
            <a:gdLst>
              <a:gd name="T0" fmla="*/ 12 w 148"/>
              <a:gd name="T1" fmla="*/ 66 h 120"/>
              <a:gd name="T2" fmla="*/ 52 w 148"/>
              <a:gd name="T3" fmla="*/ 66 h 120"/>
              <a:gd name="T4" fmla="*/ 66 w 148"/>
              <a:gd name="T5" fmla="*/ 66 h 120"/>
              <a:gd name="T6" fmla="*/ 52 w 148"/>
              <a:gd name="T7" fmla="*/ 70 h 120"/>
              <a:gd name="T8" fmla="*/ 12 w 148"/>
              <a:gd name="T9" fmla="*/ 87 h 120"/>
              <a:gd name="T10" fmla="*/ 66 w 148"/>
              <a:gd name="T11" fmla="*/ 87 h 120"/>
              <a:gd name="T12" fmla="*/ 52 w 148"/>
              <a:gd name="T13" fmla="*/ 70 h 120"/>
              <a:gd name="T14" fmla="*/ 12 w 148"/>
              <a:gd name="T15" fmla="*/ 41 h 120"/>
              <a:gd name="T16" fmla="*/ 52 w 148"/>
              <a:gd name="T17" fmla="*/ 41 h 120"/>
              <a:gd name="T18" fmla="*/ 66 w 148"/>
              <a:gd name="T19" fmla="*/ 41 h 120"/>
              <a:gd name="T20" fmla="*/ 52 w 148"/>
              <a:gd name="T21" fmla="*/ 46 h 120"/>
              <a:gd name="T22" fmla="*/ 12 w 148"/>
              <a:gd name="T23" fmla="*/ 62 h 120"/>
              <a:gd name="T24" fmla="*/ 66 w 148"/>
              <a:gd name="T25" fmla="*/ 62 h 120"/>
              <a:gd name="T26" fmla="*/ 52 w 148"/>
              <a:gd name="T27" fmla="*/ 46 h 120"/>
              <a:gd name="T28" fmla="*/ 12 w 148"/>
              <a:gd name="T29" fmla="*/ 29 h 120"/>
              <a:gd name="T30" fmla="*/ 52 w 148"/>
              <a:gd name="T31" fmla="*/ 29 h 120"/>
              <a:gd name="T32" fmla="*/ 66 w 148"/>
              <a:gd name="T33" fmla="*/ 29 h 120"/>
              <a:gd name="T34" fmla="*/ 82 w 148"/>
              <a:gd name="T35" fmla="*/ 29 h 120"/>
              <a:gd name="T36" fmla="*/ 95 w 148"/>
              <a:gd name="T37" fmla="*/ 29 h 120"/>
              <a:gd name="T38" fmla="*/ 135 w 148"/>
              <a:gd name="T39" fmla="*/ 29 h 120"/>
              <a:gd name="T40" fmla="*/ 82 w 148"/>
              <a:gd name="T41" fmla="*/ 29 h 120"/>
              <a:gd name="T42" fmla="*/ 82 w 148"/>
              <a:gd name="T43" fmla="*/ 50 h 120"/>
              <a:gd name="T44" fmla="*/ 135 w 148"/>
              <a:gd name="T45" fmla="*/ 50 h 120"/>
              <a:gd name="T46" fmla="*/ 95 w 148"/>
              <a:gd name="T47" fmla="*/ 33 h 120"/>
              <a:gd name="T48" fmla="*/ 82 w 148"/>
              <a:gd name="T49" fmla="*/ 54 h 120"/>
              <a:gd name="T50" fmla="*/ 95 w 148"/>
              <a:gd name="T51" fmla="*/ 54 h 120"/>
              <a:gd name="T52" fmla="*/ 135 w 148"/>
              <a:gd name="T53" fmla="*/ 54 h 120"/>
              <a:gd name="T54" fmla="*/ 82 w 148"/>
              <a:gd name="T55" fmla="*/ 54 h 120"/>
              <a:gd name="T56" fmla="*/ 82 w 148"/>
              <a:gd name="T57" fmla="*/ 87 h 120"/>
              <a:gd name="T58" fmla="*/ 135 w 148"/>
              <a:gd name="T59" fmla="*/ 87 h 120"/>
              <a:gd name="T60" fmla="*/ 95 w 148"/>
              <a:gd name="T61" fmla="*/ 70 h 120"/>
              <a:gd name="T62" fmla="*/ 82 w 148"/>
              <a:gd name="T63" fmla="*/ 66 h 120"/>
              <a:gd name="T64" fmla="*/ 95 w 148"/>
              <a:gd name="T65" fmla="*/ 66 h 120"/>
              <a:gd name="T66" fmla="*/ 135 w 148"/>
              <a:gd name="T67" fmla="*/ 66 h 120"/>
              <a:gd name="T68" fmla="*/ 82 w 148"/>
              <a:gd name="T69" fmla="*/ 66 h 120"/>
              <a:gd name="T70" fmla="*/ 74 w 148"/>
              <a:gd name="T71" fmla="*/ 17 h 120"/>
              <a:gd name="T72" fmla="*/ 0 w 148"/>
              <a:gd name="T73" fmla="*/ 13 h 120"/>
              <a:gd name="T74" fmla="*/ 54 w 148"/>
              <a:gd name="T75" fmla="*/ 111 h 120"/>
              <a:gd name="T76" fmla="*/ 64 w 148"/>
              <a:gd name="T77" fmla="*/ 115 h 120"/>
              <a:gd name="T78" fmla="*/ 84 w 148"/>
              <a:gd name="T79" fmla="*/ 115 h 120"/>
              <a:gd name="T80" fmla="*/ 93 w 148"/>
              <a:gd name="T81" fmla="*/ 111 h 120"/>
              <a:gd name="T82" fmla="*/ 148 w 148"/>
              <a:gd name="T83" fmla="*/ 13 h 120"/>
              <a:gd name="T84" fmla="*/ 70 w 148"/>
              <a:gd name="T85" fmla="*/ 111 h 120"/>
              <a:gd name="T86" fmla="*/ 8 w 148"/>
              <a:gd name="T87" fmla="*/ 107 h 120"/>
              <a:gd name="T88" fmla="*/ 53 w 148"/>
              <a:gd name="T89" fmla="*/ 7 h 120"/>
              <a:gd name="T90" fmla="*/ 70 w 148"/>
              <a:gd name="T91" fmla="*/ 111 h 120"/>
              <a:gd name="T92" fmla="*/ 98 w 148"/>
              <a:gd name="T93" fmla="*/ 96 h 120"/>
              <a:gd name="T94" fmla="*/ 78 w 148"/>
              <a:gd name="T95" fmla="*/ 23 h 120"/>
              <a:gd name="T96" fmla="*/ 140 w 148"/>
              <a:gd name="T97" fmla="*/ 19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8" h="120">
                <a:moveTo>
                  <a:pt x="52" y="58"/>
                </a:moveTo>
                <a:cubicBezTo>
                  <a:pt x="36" y="58"/>
                  <a:pt x="12" y="66"/>
                  <a:pt x="12" y="66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74"/>
                  <a:pt x="36" y="66"/>
                  <a:pt x="52" y="66"/>
                </a:cubicBezTo>
                <a:cubicBezTo>
                  <a:pt x="60" y="66"/>
                  <a:pt x="66" y="74"/>
                  <a:pt x="66" y="74"/>
                </a:cubicBezTo>
                <a:cubicBezTo>
                  <a:pt x="66" y="66"/>
                  <a:pt x="66" y="66"/>
                  <a:pt x="66" y="66"/>
                </a:cubicBezTo>
                <a:cubicBezTo>
                  <a:pt x="66" y="66"/>
                  <a:pt x="60" y="58"/>
                  <a:pt x="52" y="58"/>
                </a:cubicBezTo>
                <a:close/>
                <a:moveTo>
                  <a:pt x="52" y="70"/>
                </a:moveTo>
                <a:cubicBezTo>
                  <a:pt x="36" y="70"/>
                  <a:pt x="12" y="78"/>
                  <a:pt x="12" y="78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7"/>
                  <a:pt x="36" y="78"/>
                  <a:pt x="52" y="78"/>
                </a:cubicBezTo>
                <a:cubicBezTo>
                  <a:pt x="60" y="78"/>
                  <a:pt x="66" y="87"/>
                  <a:pt x="66" y="87"/>
                </a:cubicBezTo>
                <a:cubicBezTo>
                  <a:pt x="66" y="78"/>
                  <a:pt x="66" y="78"/>
                  <a:pt x="66" y="78"/>
                </a:cubicBezTo>
                <a:cubicBezTo>
                  <a:pt x="66" y="78"/>
                  <a:pt x="60" y="70"/>
                  <a:pt x="52" y="70"/>
                </a:cubicBezTo>
                <a:close/>
                <a:moveTo>
                  <a:pt x="52" y="33"/>
                </a:moveTo>
                <a:cubicBezTo>
                  <a:pt x="36" y="33"/>
                  <a:pt x="12" y="41"/>
                  <a:pt x="12" y="41"/>
                </a:cubicBezTo>
                <a:cubicBezTo>
                  <a:pt x="12" y="50"/>
                  <a:pt x="12" y="50"/>
                  <a:pt x="12" y="50"/>
                </a:cubicBezTo>
                <a:cubicBezTo>
                  <a:pt x="12" y="50"/>
                  <a:pt x="36" y="41"/>
                  <a:pt x="52" y="41"/>
                </a:cubicBezTo>
                <a:cubicBezTo>
                  <a:pt x="60" y="41"/>
                  <a:pt x="66" y="50"/>
                  <a:pt x="66" y="50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41"/>
                  <a:pt x="60" y="33"/>
                  <a:pt x="52" y="33"/>
                </a:cubicBezTo>
                <a:close/>
                <a:moveTo>
                  <a:pt x="52" y="46"/>
                </a:moveTo>
                <a:cubicBezTo>
                  <a:pt x="36" y="46"/>
                  <a:pt x="12" y="54"/>
                  <a:pt x="12" y="54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62"/>
                  <a:pt x="36" y="54"/>
                  <a:pt x="52" y="54"/>
                </a:cubicBezTo>
                <a:cubicBezTo>
                  <a:pt x="60" y="54"/>
                  <a:pt x="66" y="62"/>
                  <a:pt x="66" y="62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4"/>
                  <a:pt x="60" y="46"/>
                  <a:pt x="52" y="46"/>
                </a:cubicBezTo>
                <a:close/>
                <a:moveTo>
                  <a:pt x="52" y="21"/>
                </a:moveTo>
                <a:cubicBezTo>
                  <a:pt x="36" y="21"/>
                  <a:pt x="12" y="29"/>
                  <a:pt x="12" y="29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7"/>
                  <a:pt x="36" y="29"/>
                  <a:pt x="52" y="29"/>
                </a:cubicBezTo>
                <a:cubicBezTo>
                  <a:pt x="60" y="29"/>
                  <a:pt x="66" y="37"/>
                  <a:pt x="66" y="37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0" y="21"/>
                  <a:pt x="52" y="21"/>
                </a:cubicBezTo>
                <a:close/>
                <a:moveTo>
                  <a:pt x="82" y="29"/>
                </a:move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8" y="29"/>
                  <a:pt x="95" y="29"/>
                </a:cubicBezTo>
                <a:cubicBezTo>
                  <a:pt x="111" y="29"/>
                  <a:pt x="135" y="37"/>
                  <a:pt x="135" y="37"/>
                </a:cubicBezTo>
                <a:cubicBezTo>
                  <a:pt x="135" y="29"/>
                  <a:pt x="135" y="29"/>
                  <a:pt x="135" y="29"/>
                </a:cubicBezTo>
                <a:cubicBezTo>
                  <a:pt x="135" y="29"/>
                  <a:pt x="111" y="21"/>
                  <a:pt x="95" y="21"/>
                </a:cubicBezTo>
                <a:cubicBezTo>
                  <a:pt x="88" y="21"/>
                  <a:pt x="82" y="29"/>
                  <a:pt x="82" y="29"/>
                </a:cubicBezTo>
                <a:close/>
                <a:moveTo>
                  <a:pt x="82" y="41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8" y="41"/>
                  <a:pt x="95" y="41"/>
                </a:cubicBezTo>
                <a:cubicBezTo>
                  <a:pt x="111" y="41"/>
                  <a:pt x="135" y="50"/>
                  <a:pt x="135" y="50"/>
                </a:cubicBezTo>
                <a:cubicBezTo>
                  <a:pt x="135" y="41"/>
                  <a:pt x="135" y="41"/>
                  <a:pt x="135" y="41"/>
                </a:cubicBezTo>
                <a:cubicBezTo>
                  <a:pt x="135" y="41"/>
                  <a:pt x="111" y="33"/>
                  <a:pt x="95" y="33"/>
                </a:cubicBezTo>
                <a:cubicBezTo>
                  <a:pt x="88" y="33"/>
                  <a:pt x="82" y="41"/>
                  <a:pt x="82" y="41"/>
                </a:cubicBezTo>
                <a:close/>
                <a:moveTo>
                  <a:pt x="82" y="54"/>
                </a:move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8" y="54"/>
                  <a:pt x="95" y="54"/>
                </a:cubicBezTo>
                <a:cubicBezTo>
                  <a:pt x="111" y="54"/>
                  <a:pt x="135" y="62"/>
                  <a:pt x="135" y="62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5" y="54"/>
                  <a:pt x="111" y="46"/>
                  <a:pt x="95" y="46"/>
                </a:cubicBezTo>
                <a:cubicBezTo>
                  <a:pt x="88" y="46"/>
                  <a:pt x="82" y="54"/>
                  <a:pt x="82" y="54"/>
                </a:cubicBezTo>
                <a:close/>
                <a:moveTo>
                  <a:pt x="82" y="78"/>
                </a:moveTo>
                <a:cubicBezTo>
                  <a:pt x="82" y="87"/>
                  <a:pt x="82" y="87"/>
                  <a:pt x="82" y="87"/>
                </a:cubicBezTo>
                <a:cubicBezTo>
                  <a:pt x="82" y="87"/>
                  <a:pt x="88" y="78"/>
                  <a:pt x="95" y="78"/>
                </a:cubicBezTo>
                <a:cubicBezTo>
                  <a:pt x="111" y="78"/>
                  <a:pt x="135" y="87"/>
                  <a:pt x="135" y="87"/>
                </a:cubicBezTo>
                <a:cubicBezTo>
                  <a:pt x="135" y="78"/>
                  <a:pt x="135" y="78"/>
                  <a:pt x="135" y="78"/>
                </a:cubicBezTo>
                <a:cubicBezTo>
                  <a:pt x="135" y="78"/>
                  <a:pt x="111" y="70"/>
                  <a:pt x="95" y="70"/>
                </a:cubicBezTo>
                <a:cubicBezTo>
                  <a:pt x="88" y="70"/>
                  <a:pt x="82" y="78"/>
                  <a:pt x="82" y="78"/>
                </a:cubicBezTo>
                <a:close/>
                <a:moveTo>
                  <a:pt x="82" y="66"/>
                </a:moveTo>
                <a:cubicBezTo>
                  <a:pt x="82" y="74"/>
                  <a:pt x="82" y="74"/>
                  <a:pt x="82" y="74"/>
                </a:cubicBezTo>
                <a:cubicBezTo>
                  <a:pt x="82" y="74"/>
                  <a:pt x="88" y="66"/>
                  <a:pt x="95" y="66"/>
                </a:cubicBezTo>
                <a:cubicBezTo>
                  <a:pt x="111" y="66"/>
                  <a:pt x="135" y="74"/>
                  <a:pt x="135" y="74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5" y="66"/>
                  <a:pt x="111" y="58"/>
                  <a:pt x="95" y="58"/>
                </a:cubicBezTo>
                <a:cubicBezTo>
                  <a:pt x="88" y="58"/>
                  <a:pt x="82" y="66"/>
                  <a:pt x="82" y="66"/>
                </a:cubicBezTo>
                <a:close/>
                <a:moveTo>
                  <a:pt x="93" y="0"/>
                </a:moveTo>
                <a:cubicBezTo>
                  <a:pt x="78" y="0"/>
                  <a:pt x="74" y="17"/>
                  <a:pt x="74" y="17"/>
                </a:cubicBezTo>
                <a:cubicBezTo>
                  <a:pt x="74" y="17"/>
                  <a:pt x="70" y="0"/>
                  <a:pt x="54" y="0"/>
                </a:cubicBezTo>
                <a:cubicBezTo>
                  <a:pt x="20" y="0"/>
                  <a:pt x="0" y="13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32" y="111"/>
                  <a:pt x="54" y="111"/>
                </a:cubicBezTo>
                <a:cubicBezTo>
                  <a:pt x="58" y="111"/>
                  <a:pt x="62" y="112"/>
                  <a:pt x="65" y="113"/>
                </a:cubicBezTo>
                <a:cubicBezTo>
                  <a:pt x="64" y="114"/>
                  <a:pt x="64" y="114"/>
                  <a:pt x="64" y="115"/>
                </a:cubicBezTo>
                <a:cubicBezTo>
                  <a:pt x="64" y="118"/>
                  <a:pt x="68" y="120"/>
                  <a:pt x="74" y="120"/>
                </a:cubicBezTo>
                <a:cubicBezTo>
                  <a:pt x="79" y="120"/>
                  <a:pt x="84" y="118"/>
                  <a:pt x="84" y="115"/>
                </a:cubicBezTo>
                <a:cubicBezTo>
                  <a:pt x="84" y="114"/>
                  <a:pt x="83" y="114"/>
                  <a:pt x="83" y="113"/>
                </a:cubicBezTo>
                <a:cubicBezTo>
                  <a:pt x="86" y="112"/>
                  <a:pt x="89" y="111"/>
                  <a:pt x="93" y="111"/>
                </a:cubicBezTo>
                <a:cubicBezTo>
                  <a:pt x="115" y="111"/>
                  <a:pt x="148" y="115"/>
                  <a:pt x="148" y="115"/>
                </a:cubicBezTo>
                <a:cubicBezTo>
                  <a:pt x="148" y="13"/>
                  <a:pt x="148" y="13"/>
                  <a:pt x="148" y="13"/>
                </a:cubicBezTo>
                <a:cubicBezTo>
                  <a:pt x="148" y="13"/>
                  <a:pt x="127" y="0"/>
                  <a:pt x="93" y="0"/>
                </a:cubicBezTo>
                <a:close/>
                <a:moveTo>
                  <a:pt x="70" y="111"/>
                </a:moveTo>
                <a:cubicBezTo>
                  <a:pt x="70" y="111"/>
                  <a:pt x="66" y="96"/>
                  <a:pt x="49" y="96"/>
                </a:cubicBezTo>
                <a:cubicBezTo>
                  <a:pt x="33" y="96"/>
                  <a:pt x="8" y="107"/>
                  <a:pt x="8" y="107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20" y="7"/>
                  <a:pt x="53" y="7"/>
                </a:cubicBezTo>
                <a:cubicBezTo>
                  <a:pt x="66" y="7"/>
                  <a:pt x="70" y="23"/>
                  <a:pt x="70" y="23"/>
                </a:cubicBezTo>
                <a:lnTo>
                  <a:pt x="70" y="111"/>
                </a:lnTo>
                <a:close/>
                <a:moveTo>
                  <a:pt x="140" y="107"/>
                </a:moveTo>
                <a:cubicBezTo>
                  <a:pt x="140" y="107"/>
                  <a:pt x="115" y="96"/>
                  <a:pt x="98" y="96"/>
                </a:cubicBezTo>
                <a:cubicBezTo>
                  <a:pt x="82" y="96"/>
                  <a:pt x="78" y="111"/>
                  <a:pt x="78" y="111"/>
                </a:cubicBezTo>
                <a:cubicBezTo>
                  <a:pt x="78" y="23"/>
                  <a:pt x="78" y="23"/>
                  <a:pt x="78" y="23"/>
                </a:cubicBezTo>
                <a:cubicBezTo>
                  <a:pt x="78" y="23"/>
                  <a:pt x="82" y="7"/>
                  <a:pt x="94" y="7"/>
                </a:cubicBezTo>
                <a:cubicBezTo>
                  <a:pt x="127" y="7"/>
                  <a:pt x="140" y="19"/>
                  <a:pt x="140" y="19"/>
                </a:cubicBezTo>
                <a:lnTo>
                  <a:pt x="140" y="107"/>
                </a:lnTo>
                <a:close/>
              </a:path>
            </a:pathLst>
          </a:custGeom>
          <a:solidFill>
            <a:srgbClr val="42495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2" name="Freeform 10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2720598" y="4419495"/>
            <a:ext cx="366665" cy="519012"/>
          </a:xfrm>
          <a:custGeom>
            <a:avLst/>
            <a:gdLst>
              <a:gd name="T0" fmla="*/ 90 w 107"/>
              <a:gd name="T1" fmla="*/ 24 h 152"/>
              <a:gd name="T2" fmla="*/ 78 w 107"/>
              <a:gd name="T3" fmla="*/ 16 h 152"/>
              <a:gd name="T4" fmla="*/ 74 w 107"/>
              <a:gd name="T5" fmla="*/ 0 h 152"/>
              <a:gd name="T6" fmla="*/ 29 w 107"/>
              <a:gd name="T7" fmla="*/ 4 h 152"/>
              <a:gd name="T8" fmla="*/ 16 w 107"/>
              <a:gd name="T9" fmla="*/ 16 h 152"/>
              <a:gd name="T10" fmla="*/ 3 w 107"/>
              <a:gd name="T11" fmla="*/ 24 h 152"/>
              <a:gd name="T12" fmla="*/ 0 w 107"/>
              <a:gd name="T13" fmla="*/ 148 h 152"/>
              <a:gd name="T14" fmla="*/ 103 w 107"/>
              <a:gd name="T15" fmla="*/ 152 h 152"/>
              <a:gd name="T16" fmla="*/ 107 w 107"/>
              <a:gd name="T17" fmla="*/ 28 h 152"/>
              <a:gd name="T18" fmla="*/ 37 w 107"/>
              <a:gd name="T19" fmla="*/ 12 h 152"/>
              <a:gd name="T20" fmla="*/ 66 w 107"/>
              <a:gd name="T21" fmla="*/ 8 h 152"/>
              <a:gd name="T22" fmla="*/ 70 w 107"/>
              <a:gd name="T23" fmla="*/ 16 h 152"/>
              <a:gd name="T24" fmla="*/ 41 w 107"/>
              <a:gd name="T25" fmla="*/ 20 h 152"/>
              <a:gd name="T26" fmla="*/ 37 w 107"/>
              <a:gd name="T27" fmla="*/ 12 h 152"/>
              <a:gd name="T28" fmla="*/ 82 w 107"/>
              <a:gd name="T29" fmla="*/ 127 h 152"/>
              <a:gd name="T30" fmla="*/ 8 w 107"/>
              <a:gd name="T31" fmla="*/ 144 h 152"/>
              <a:gd name="T32" fmla="*/ 16 w 107"/>
              <a:gd name="T33" fmla="*/ 33 h 152"/>
              <a:gd name="T34" fmla="*/ 90 w 107"/>
              <a:gd name="T35" fmla="*/ 37 h 152"/>
              <a:gd name="T36" fmla="*/ 99 w 107"/>
              <a:gd name="T37" fmla="*/ 33 h 152"/>
              <a:gd name="T38" fmla="*/ 35 w 107"/>
              <a:gd name="T39" fmla="*/ 104 h 152"/>
              <a:gd name="T40" fmla="*/ 23 w 107"/>
              <a:gd name="T41" fmla="*/ 111 h 152"/>
              <a:gd name="T42" fmla="*/ 17 w 107"/>
              <a:gd name="T43" fmla="*/ 113 h 152"/>
              <a:gd name="T44" fmla="*/ 24 w 107"/>
              <a:gd name="T45" fmla="*/ 127 h 152"/>
              <a:gd name="T46" fmla="*/ 25 w 107"/>
              <a:gd name="T47" fmla="*/ 127 h 152"/>
              <a:gd name="T48" fmla="*/ 26 w 107"/>
              <a:gd name="T49" fmla="*/ 127 h 152"/>
              <a:gd name="T50" fmla="*/ 27 w 107"/>
              <a:gd name="T51" fmla="*/ 126 h 152"/>
              <a:gd name="T52" fmla="*/ 40 w 107"/>
              <a:gd name="T53" fmla="*/ 103 h 152"/>
              <a:gd name="T54" fmla="*/ 35 w 107"/>
              <a:gd name="T55" fmla="*/ 75 h 152"/>
              <a:gd name="T56" fmla="*/ 23 w 107"/>
              <a:gd name="T57" fmla="*/ 82 h 152"/>
              <a:gd name="T58" fmla="*/ 17 w 107"/>
              <a:gd name="T59" fmla="*/ 84 h 152"/>
              <a:gd name="T60" fmla="*/ 24 w 107"/>
              <a:gd name="T61" fmla="*/ 98 h 152"/>
              <a:gd name="T62" fmla="*/ 25 w 107"/>
              <a:gd name="T63" fmla="*/ 98 h 152"/>
              <a:gd name="T64" fmla="*/ 26 w 107"/>
              <a:gd name="T65" fmla="*/ 98 h 152"/>
              <a:gd name="T66" fmla="*/ 27 w 107"/>
              <a:gd name="T67" fmla="*/ 97 h 152"/>
              <a:gd name="T68" fmla="*/ 40 w 107"/>
              <a:gd name="T69" fmla="*/ 75 h 152"/>
              <a:gd name="T70" fmla="*/ 86 w 107"/>
              <a:gd name="T71" fmla="*/ 82 h 152"/>
              <a:gd name="T72" fmla="*/ 45 w 107"/>
              <a:gd name="T73" fmla="*/ 86 h 152"/>
              <a:gd name="T74" fmla="*/ 86 w 107"/>
              <a:gd name="T75" fmla="*/ 90 h 152"/>
              <a:gd name="T76" fmla="*/ 86 w 107"/>
              <a:gd name="T77" fmla="*/ 82 h 152"/>
              <a:gd name="T78" fmla="*/ 49 w 107"/>
              <a:gd name="T79" fmla="*/ 53 h 152"/>
              <a:gd name="T80" fmla="*/ 49 w 107"/>
              <a:gd name="T81" fmla="*/ 61 h 152"/>
              <a:gd name="T82" fmla="*/ 90 w 107"/>
              <a:gd name="T83" fmla="*/ 57 h 152"/>
              <a:gd name="T84" fmla="*/ 35 w 107"/>
              <a:gd name="T85" fmla="*/ 46 h 152"/>
              <a:gd name="T86" fmla="*/ 23 w 107"/>
              <a:gd name="T87" fmla="*/ 53 h 152"/>
              <a:gd name="T88" fmla="*/ 17 w 107"/>
              <a:gd name="T89" fmla="*/ 55 h 152"/>
              <a:gd name="T90" fmla="*/ 24 w 107"/>
              <a:gd name="T91" fmla="*/ 69 h 152"/>
              <a:gd name="T92" fmla="*/ 25 w 107"/>
              <a:gd name="T93" fmla="*/ 69 h 152"/>
              <a:gd name="T94" fmla="*/ 26 w 107"/>
              <a:gd name="T95" fmla="*/ 69 h 152"/>
              <a:gd name="T96" fmla="*/ 27 w 107"/>
              <a:gd name="T97" fmla="*/ 68 h 152"/>
              <a:gd name="T98" fmla="*/ 40 w 107"/>
              <a:gd name="T99" fmla="*/ 46 h 152"/>
              <a:gd name="T100" fmla="*/ 86 w 107"/>
              <a:gd name="T101" fmla="*/ 111 h 152"/>
              <a:gd name="T102" fmla="*/ 45 w 107"/>
              <a:gd name="T103" fmla="*/ 115 h 152"/>
              <a:gd name="T104" fmla="*/ 86 w 107"/>
              <a:gd name="T105" fmla="*/ 119 h 152"/>
              <a:gd name="T106" fmla="*/ 86 w 107"/>
              <a:gd name="T107" fmla="*/ 11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7" h="152">
                <a:moveTo>
                  <a:pt x="103" y="24"/>
                </a:moveTo>
                <a:cubicBezTo>
                  <a:pt x="90" y="24"/>
                  <a:pt x="90" y="24"/>
                  <a:pt x="90" y="24"/>
                </a:cubicBezTo>
                <a:cubicBezTo>
                  <a:pt x="90" y="16"/>
                  <a:pt x="90" y="16"/>
                  <a:pt x="90" y="16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2"/>
                  <a:pt x="76" y="0"/>
                  <a:pt x="7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0"/>
                  <a:pt x="29" y="2"/>
                  <a:pt x="29" y="4"/>
                </a:cubicBezTo>
                <a:cubicBezTo>
                  <a:pt x="29" y="16"/>
                  <a:pt x="29" y="16"/>
                  <a:pt x="29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24"/>
                  <a:pt x="16" y="24"/>
                  <a:pt x="16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0"/>
                  <a:pt x="1" y="152"/>
                  <a:pt x="3" y="152"/>
                </a:cubicBezTo>
                <a:cubicBezTo>
                  <a:pt x="103" y="152"/>
                  <a:pt x="103" y="152"/>
                  <a:pt x="103" y="152"/>
                </a:cubicBezTo>
                <a:cubicBezTo>
                  <a:pt x="105" y="152"/>
                  <a:pt x="107" y="150"/>
                  <a:pt x="107" y="148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7" y="26"/>
                  <a:pt x="105" y="24"/>
                  <a:pt x="103" y="24"/>
                </a:cubicBezTo>
                <a:close/>
                <a:moveTo>
                  <a:pt x="37" y="12"/>
                </a:moveTo>
                <a:cubicBezTo>
                  <a:pt x="37" y="10"/>
                  <a:pt x="39" y="8"/>
                  <a:pt x="41" y="8"/>
                </a:cubicBezTo>
                <a:cubicBezTo>
                  <a:pt x="66" y="8"/>
                  <a:pt x="66" y="8"/>
                  <a:pt x="66" y="8"/>
                </a:cubicBezTo>
                <a:cubicBezTo>
                  <a:pt x="68" y="8"/>
                  <a:pt x="70" y="10"/>
                  <a:pt x="70" y="12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18"/>
                  <a:pt x="68" y="20"/>
                  <a:pt x="66" y="20"/>
                </a:cubicBezTo>
                <a:cubicBezTo>
                  <a:pt x="41" y="20"/>
                  <a:pt x="41" y="20"/>
                  <a:pt x="41" y="20"/>
                </a:cubicBezTo>
                <a:cubicBezTo>
                  <a:pt x="39" y="20"/>
                  <a:pt x="37" y="18"/>
                  <a:pt x="37" y="16"/>
                </a:cubicBezTo>
                <a:lnTo>
                  <a:pt x="37" y="12"/>
                </a:lnTo>
                <a:close/>
                <a:moveTo>
                  <a:pt x="99" y="116"/>
                </a:moveTo>
                <a:cubicBezTo>
                  <a:pt x="99" y="132"/>
                  <a:pt x="82" y="127"/>
                  <a:pt x="82" y="127"/>
                </a:cubicBezTo>
                <a:cubicBezTo>
                  <a:pt x="82" y="127"/>
                  <a:pt x="88" y="144"/>
                  <a:pt x="74" y="144"/>
                </a:cubicBezTo>
                <a:cubicBezTo>
                  <a:pt x="47" y="144"/>
                  <a:pt x="8" y="144"/>
                  <a:pt x="8" y="144"/>
                </a:cubicBezTo>
                <a:cubicBezTo>
                  <a:pt x="8" y="33"/>
                  <a:pt x="8" y="33"/>
                  <a:pt x="8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37"/>
                  <a:pt x="16" y="37"/>
                  <a:pt x="16" y="37"/>
                </a:cubicBezTo>
                <a:cubicBezTo>
                  <a:pt x="90" y="37"/>
                  <a:pt x="90" y="37"/>
                  <a:pt x="90" y="37"/>
                </a:cubicBezTo>
                <a:cubicBezTo>
                  <a:pt x="90" y="33"/>
                  <a:pt x="90" y="33"/>
                  <a:pt x="9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99" y="33"/>
                  <a:pt x="99" y="82"/>
                  <a:pt x="99" y="116"/>
                </a:cubicBezTo>
                <a:close/>
                <a:moveTo>
                  <a:pt x="35" y="104"/>
                </a:moveTo>
                <a:cubicBezTo>
                  <a:pt x="25" y="117"/>
                  <a:pt x="25" y="117"/>
                  <a:pt x="25" y="117"/>
                </a:cubicBezTo>
                <a:cubicBezTo>
                  <a:pt x="23" y="111"/>
                  <a:pt x="23" y="111"/>
                  <a:pt x="23" y="111"/>
                </a:cubicBezTo>
                <a:cubicBezTo>
                  <a:pt x="22" y="109"/>
                  <a:pt x="20" y="108"/>
                  <a:pt x="18" y="109"/>
                </a:cubicBezTo>
                <a:cubicBezTo>
                  <a:pt x="17" y="110"/>
                  <a:pt x="16" y="111"/>
                  <a:pt x="17" y="113"/>
                </a:cubicBezTo>
                <a:cubicBezTo>
                  <a:pt x="21" y="125"/>
                  <a:pt x="21" y="125"/>
                  <a:pt x="21" y="125"/>
                </a:cubicBezTo>
                <a:cubicBezTo>
                  <a:pt x="22" y="126"/>
                  <a:pt x="23" y="127"/>
                  <a:pt x="24" y="127"/>
                </a:cubicBezTo>
                <a:cubicBezTo>
                  <a:pt x="24" y="127"/>
                  <a:pt x="24" y="127"/>
                  <a:pt x="24" y="127"/>
                </a:cubicBezTo>
                <a:cubicBezTo>
                  <a:pt x="24" y="127"/>
                  <a:pt x="24" y="127"/>
                  <a:pt x="25" y="127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7" y="126"/>
                  <a:pt x="27" y="126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1" y="106"/>
                  <a:pt x="41" y="104"/>
                  <a:pt x="40" y="103"/>
                </a:cubicBezTo>
                <a:cubicBezTo>
                  <a:pt x="38" y="102"/>
                  <a:pt x="36" y="102"/>
                  <a:pt x="35" y="104"/>
                </a:cubicBezTo>
                <a:close/>
                <a:moveTo>
                  <a:pt x="35" y="75"/>
                </a:moveTo>
                <a:cubicBezTo>
                  <a:pt x="25" y="88"/>
                  <a:pt x="25" y="88"/>
                  <a:pt x="25" y="88"/>
                </a:cubicBezTo>
                <a:cubicBezTo>
                  <a:pt x="23" y="82"/>
                  <a:pt x="23" y="82"/>
                  <a:pt x="23" y="82"/>
                </a:cubicBezTo>
                <a:cubicBezTo>
                  <a:pt x="22" y="80"/>
                  <a:pt x="20" y="79"/>
                  <a:pt x="18" y="80"/>
                </a:cubicBezTo>
                <a:cubicBezTo>
                  <a:pt x="17" y="81"/>
                  <a:pt x="16" y="83"/>
                  <a:pt x="17" y="84"/>
                </a:cubicBezTo>
                <a:cubicBezTo>
                  <a:pt x="21" y="96"/>
                  <a:pt x="21" y="96"/>
                  <a:pt x="21" y="96"/>
                </a:cubicBezTo>
                <a:cubicBezTo>
                  <a:pt x="22" y="97"/>
                  <a:pt x="23" y="98"/>
                  <a:pt x="24" y="9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24" y="98"/>
                  <a:pt x="25" y="98"/>
                </a:cubicBezTo>
                <a:cubicBezTo>
                  <a:pt x="25" y="98"/>
                  <a:pt x="25" y="98"/>
                  <a:pt x="25" y="98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98"/>
                  <a:pt x="27" y="98"/>
                  <a:pt x="27" y="97"/>
                </a:cubicBezTo>
                <a:cubicBezTo>
                  <a:pt x="40" y="79"/>
                  <a:pt x="40" y="79"/>
                  <a:pt x="40" y="79"/>
                </a:cubicBezTo>
                <a:cubicBezTo>
                  <a:pt x="41" y="78"/>
                  <a:pt x="41" y="76"/>
                  <a:pt x="40" y="75"/>
                </a:cubicBezTo>
                <a:cubicBezTo>
                  <a:pt x="38" y="73"/>
                  <a:pt x="36" y="74"/>
                  <a:pt x="35" y="75"/>
                </a:cubicBezTo>
                <a:close/>
                <a:moveTo>
                  <a:pt x="86" y="82"/>
                </a:moveTo>
                <a:cubicBezTo>
                  <a:pt x="49" y="82"/>
                  <a:pt x="49" y="82"/>
                  <a:pt x="49" y="82"/>
                </a:cubicBezTo>
                <a:cubicBezTo>
                  <a:pt x="47" y="82"/>
                  <a:pt x="45" y="84"/>
                  <a:pt x="45" y="86"/>
                </a:cubicBezTo>
                <a:cubicBezTo>
                  <a:pt x="45" y="88"/>
                  <a:pt x="47" y="90"/>
                  <a:pt x="49" y="90"/>
                </a:cubicBezTo>
                <a:cubicBezTo>
                  <a:pt x="86" y="90"/>
                  <a:pt x="86" y="90"/>
                  <a:pt x="86" y="90"/>
                </a:cubicBezTo>
                <a:cubicBezTo>
                  <a:pt x="88" y="90"/>
                  <a:pt x="90" y="88"/>
                  <a:pt x="90" y="86"/>
                </a:cubicBezTo>
                <a:cubicBezTo>
                  <a:pt x="90" y="84"/>
                  <a:pt x="88" y="82"/>
                  <a:pt x="86" y="82"/>
                </a:cubicBezTo>
                <a:close/>
                <a:moveTo>
                  <a:pt x="86" y="53"/>
                </a:moveTo>
                <a:cubicBezTo>
                  <a:pt x="49" y="53"/>
                  <a:pt x="49" y="53"/>
                  <a:pt x="49" y="53"/>
                </a:cubicBezTo>
                <a:cubicBezTo>
                  <a:pt x="47" y="53"/>
                  <a:pt x="45" y="55"/>
                  <a:pt x="45" y="57"/>
                </a:cubicBezTo>
                <a:cubicBezTo>
                  <a:pt x="45" y="60"/>
                  <a:pt x="47" y="61"/>
                  <a:pt x="49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8" y="61"/>
                  <a:pt x="90" y="60"/>
                  <a:pt x="90" y="57"/>
                </a:cubicBezTo>
                <a:cubicBezTo>
                  <a:pt x="90" y="55"/>
                  <a:pt x="88" y="53"/>
                  <a:pt x="86" y="53"/>
                </a:cubicBezTo>
                <a:close/>
                <a:moveTo>
                  <a:pt x="35" y="46"/>
                </a:moveTo>
                <a:cubicBezTo>
                  <a:pt x="25" y="60"/>
                  <a:pt x="25" y="60"/>
                  <a:pt x="25" y="60"/>
                </a:cubicBezTo>
                <a:cubicBezTo>
                  <a:pt x="23" y="53"/>
                  <a:pt x="23" y="53"/>
                  <a:pt x="23" y="53"/>
                </a:cubicBezTo>
                <a:cubicBezTo>
                  <a:pt x="22" y="51"/>
                  <a:pt x="20" y="51"/>
                  <a:pt x="18" y="51"/>
                </a:cubicBezTo>
                <a:cubicBezTo>
                  <a:pt x="17" y="52"/>
                  <a:pt x="16" y="54"/>
                  <a:pt x="17" y="55"/>
                </a:cubicBezTo>
                <a:cubicBezTo>
                  <a:pt x="21" y="67"/>
                  <a:pt x="21" y="67"/>
                  <a:pt x="21" y="67"/>
                </a:cubicBezTo>
                <a:cubicBezTo>
                  <a:pt x="22" y="68"/>
                  <a:pt x="23" y="69"/>
                  <a:pt x="24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24" y="69"/>
                  <a:pt x="24" y="70"/>
                  <a:pt x="25" y="69"/>
                </a:cubicBezTo>
                <a:cubicBezTo>
                  <a:pt x="25" y="69"/>
                  <a:pt x="25" y="69"/>
                  <a:pt x="25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69"/>
                  <a:pt x="27" y="69"/>
                  <a:pt x="27" y="68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49"/>
                  <a:pt x="41" y="47"/>
                  <a:pt x="40" y="46"/>
                </a:cubicBezTo>
                <a:cubicBezTo>
                  <a:pt x="38" y="45"/>
                  <a:pt x="36" y="45"/>
                  <a:pt x="35" y="46"/>
                </a:cubicBezTo>
                <a:close/>
                <a:moveTo>
                  <a:pt x="86" y="111"/>
                </a:moveTo>
                <a:cubicBezTo>
                  <a:pt x="49" y="111"/>
                  <a:pt x="49" y="111"/>
                  <a:pt x="49" y="111"/>
                </a:cubicBezTo>
                <a:cubicBezTo>
                  <a:pt x="47" y="111"/>
                  <a:pt x="45" y="113"/>
                  <a:pt x="45" y="115"/>
                </a:cubicBezTo>
                <a:cubicBezTo>
                  <a:pt x="45" y="117"/>
                  <a:pt x="47" y="119"/>
                  <a:pt x="49" y="119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88" y="119"/>
                  <a:pt x="90" y="117"/>
                  <a:pt x="90" y="115"/>
                </a:cubicBezTo>
                <a:cubicBezTo>
                  <a:pt x="90" y="113"/>
                  <a:pt x="88" y="111"/>
                  <a:pt x="86" y="111"/>
                </a:cubicBezTo>
                <a:close/>
              </a:path>
            </a:pathLst>
          </a:custGeom>
          <a:solidFill>
            <a:srgbClr val="42495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</p:spTree>
    <p:custDataLst>
      <p:tags r:id="rId16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/>
          <a:srcRect l="29986" r="29986"/>
          <a:stretch>
            <a:fillRect/>
          </a:stretch>
        </p:blipFill>
        <p:spPr>
          <a:xfrm>
            <a:off x="-37465" y="0"/>
            <a:ext cx="9669780" cy="128879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52705" y="11430"/>
            <a:ext cx="9651365" cy="1287716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53340" y="11430"/>
            <a:ext cx="9704705" cy="12877165"/>
          </a:xfrm>
          <a:prstGeom prst="rect">
            <a:avLst/>
          </a:prstGeom>
          <a:gradFill>
            <a:gsLst>
              <a:gs pos="44000">
                <a:srgbClr val="2F839B">
                  <a:alpha val="10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94118" y="1424305"/>
            <a:ext cx="71431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中方县铁坡镇国土空间规划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（</a:t>
            </a:r>
            <a:r>
              <a:rPr lang="en-US" altLang="zh-CN" sz="4400" b="1">
                <a:solidFill>
                  <a:schemeClr val="bg1"/>
                </a:solidFill>
              </a:rPr>
              <a:t>2021</a:t>
            </a:r>
            <a:r>
              <a:rPr lang="en-US" altLang="zh-CN" sz="4400" b="1">
                <a:solidFill>
                  <a:schemeClr val="bg1"/>
                </a:solidFill>
                <a:sym typeface="+mn-ea"/>
              </a:rPr>
              <a:t>—</a:t>
            </a:r>
            <a:r>
              <a:rPr lang="en-US" altLang="zh-CN" sz="4400" b="1">
                <a:solidFill>
                  <a:schemeClr val="bg1"/>
                </a:solidFill>
              </a:rPr>
              <a:t>2035</a:t>
            </a:r>
            <a:r>
              <a:rPr lang="zh-CN" altLang="en-US" sz="4400" b="1">
                <a:solidFill>
                  <a:schemeClr val="bg1"/>
                </a:solidFill>
              </a:rPr>
              <a:t>年）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草案公示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830" y="3908425"/>
            <a:ext cx="8506460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lang="en-US" alt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公示单位：中方县人民政府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公示时间：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2024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-2024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公示网站地址：</a:t>
            </a:r>
            <a:r>
              <a:rPr lang="en-US" altLang="zh-CN">
                <a:solidFill>
                  <a:schemeClr val="bg1"/>
                </a:solidFill>
              </a:rPr>
              <a:t>http://www.zhongfang.gov.cn/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现场公示地址：中方县铁坡镇人民政府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意见反馈渠道如下：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、电子邮箱：</a:t>
            </a:r>
            <a:r>
              <a:rPr lang="en-US" altLang="zh-CN">
                <a:solidFill>
                  <a:schemeClr val="bg1"/>
                </a:solidFill>
              </a:rPr>
              <a:t>hunan202303@163.com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、联系方式：湖南省怀化市中方县自然资源局国土空间规划股</a:t>
            </a:r>
            <a:r>
              <a:rPr lang="en-US" altLang="zh-CN">
                <a:solidFill>
                  <a:schemeClr val="bg1"/>
                </a:solidFill>
              </a:rPr>
              <a:t>109</a:t>
            </a:r>
            <a:endParaRPr lang="en-US" alt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en-US" alt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（草案公示稿中图片，如涉及版权问题，请与中方县人民政府联系。）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>
            <a:lum bright="-6000"/>
          </a:blip>
          <a:srcRect l="2575" r="2575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7401560"/>
            <a:ext cx="9617075" cy="2520950"/>
          </a:xfrm>
          <a:prstGeom prst="rect">
            <a:avLst/>
          </a:prstGeom>
          <a:gradFill>
            <a:gsLst>
              <a:gs pos="40000">
                <a:srgbClr val="31B1EC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3187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01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9520"/>
            <a:ext cx="39617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&gt;&gt;指导思想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&gt;&gt;规划原则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&gt;&gt;规划范围与期限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8277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规划总则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E:/02--怀化/02--乡镇国土空间规划/03--乡镇国土空间规划/03-铁坡镇/铁坡镇3.jpeg铁坡镇3"/>
          <p:cNvPicPr>
            <a:picLocks noChangeAspect="1"/>
          </p:cNvPicPr>
          <p:nvPr/>
        </p:nvPicPr>
        <p:blipFill>
          <a:blip r:embed="rId1">
            <a:lum bright="-6000"/>
          </a:blip>
          <a:srcRect t="587" b="587"/>
          <a:stretch>
            <a:fillRect/>
          </a:stretch>
        </p:blipFill>
        <p:spPr>
          <a:xfrm>
            <a:off x="0" y="6372225"/>
            <a:ext cx="9620250" cy="64293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2445" y="1285240"/>
            <a:ext cx="3615690" cy="583565"/>
          </a:xfrm>
        </p:spPr>
        <p:txBody>
          <a:bodyPr lIns="0" tIns="0" rIns="0" bIns="0"/>
          <a:p>
            <a:pPr marL="0" indent="0"/>
            <a:r>
              <a:rPr lang="en-US" altLang="zh-CN" sz="3200">
                <a:solidFill>
                  <a:srgbClr val="31B1EC"/>
                </a:solidFill>
              </a:rPr>
              <a:t>1.1 </a:t>
            </a:r>
            <a:r>
              <a:rPr lang="zh-CN" altLang="en-US" sz="3200">
                <a:solidFill>
                  <a:srgbClr val="31B1EC"/>
                </a:solidFill>
              </a:rPr>
              <a:t>指导思想</a:t>
            </a:r>
            <a:endParaRPr lang="zh-CN" altLang="en-US" sz="3200">
              <a:solidFill>
                <a:srgbClr val="31B1E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5295" y="2007235"/>
            <a:ext cx="8687435" cy="2222500"/>
          </a:xfrm>
        </p:spPr>
        <p:txBody>
          <a:bodyPr>
            <a:noAutofit/>
          </a:bodyPr>
          <a:p>
            <a:pPr marL="0" indent="546100">
              <a:buNone/>
              <a:extLst>
                <a:ext uri="{35155182-B16C-46BC-9424-99874614C6A1}">
                  <wpsdc:indentchars xmlns:wpsdc="http://www.wps.cn/officeDocument/2017/drawingmlCustomData" val="200" checksum="1164949499"/>
                </a:ext>
              </a:extLst>
            </a:pPr>
            <a:r>
              <a:rPr sz="2000" b="1"/>
              <a:t>以习近平新时代中国特色社会主义思想为指导，全面贯彻党的二十大会议精神，深入贯彻落实习近平总书记对湖南工作的重要讲话指示精神，紧紧围绕湖南省“三高四新”发展新部署，落实中方县委“四城两区”的战略定位，坚持全域统筹、绿色发展，全面落实生态文明建设要求，推动铁坡镇高质量发展。</a:t>
            </a:r>
            <a:endParaRPr sz="2000" b="1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31B1EC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600" b="1">
                <a:sym typeface="+mn-ea"/>
              </a:rPr>
              <a:t> </a:t>
            </a:r>
            <a:r>
              <a:rPr lang="zh-CN" altLang="en-US" sz="3600" b="1">
                <a:sym typeface="+mn-ea"/>
              </a:rPr>
              <a:t>规划总则</a:t>
            </a:r>
            <a:endParaRPr lang="zh-CN" altLang="en-US" sz="3600" b="1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512445" y="5652135"/>
            <a:ext cx="361569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31B1EC"/>
                </a:solidFill>
              </a:rPr>
              <a:t>1.2 </a:t>
            </a:r>
            <a:r>
              <a:rPr lang="zh-CN" altLang="en-US" sz="3200">
                <a:solidFill>
                  <a:srgbClr val="31B1EC"/>
                </a:solidFill>
              </a:rPr>
              <a:t>规划原则</a:t>
            </a:r>
            <a:endParaRPr lang="zh-CN" altLang="en-US" sz="3200">
              <a:solidFill>
                <a:srgbClr val="31B1EC"/>
              </a:solidFill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593533" y="7548245"/>
            <a:ext cx="6559550" cy="542607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67335" indent="-267335" algn="l" defTabSz="106934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80200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881505" algn="l"/>
                <a:tab pos="1881505" algn="l"/>
                <a:tab pos="1881505" algn="l"/>
                <a:tab pos="1881505" algn="l"/>
              </a:tabLst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33667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87134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63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40601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3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94005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72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39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06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生态优先，绿色发展。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多规合一，全域管控。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节约用地，优化布局。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用途管制，严保耕地。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统筹推进，公众参与。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承接传导，科学规划。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0904铁坡镇出图工程文件"/>
          <p:cNvPicPr>
            <a:picLocks noChangeAspect="1"/>
          </p:cNvPicPr>
          <p:nvPr/>
        </p:nvPicPr>
        <p:blipFill>
          <a:blip r:embed="rId1"/>
          <a:srcRect l="3486" t="9500" r="18266" b="7546"/>
          <a:stretch>
            <a:fillRect/>
          </a:stretch>
        </p:blipFill>
        <p:spPr>
          <a:xfrm>
            <a:off x="1353820" y="7452995"/>
            <a:ext cx="7118985" cy="533082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31B1EC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600" b="1">
                <a:sym typeface="+mn-ea"/>
              </a:rPr>
              <a:t> </a:t>
            </a:r>
            <a:r>
              <a:rPr lang="zh-CN" altLang="en-US" sz="3600" b="1">
                <a:sym typeface="+mn-ea"/>
              </a:rPr>
              <a:t>规划总则</a:t>
            </a:r>
            <a:endParaRPr lang="zh-CN" altLang="en-US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31B1EC"/>
                </a:solidFill>
              </a:rPr>
              <a:t>1.3 </a:t>
            </a:r>
            <a:r>
              <a:rPr lang="zh-CN" altLang="en-US" sz="3200">
                <a:solidFill>
                  <a:srgbClr val="31B1EC"/>
                </a:solidFill>
              </a:rPr>
              <a:t>规划范围与期限</a:t>
            </a:r>
            <a:endParaRPr lang="zh-CN" altLang="en-US" sz="3200">
              <a:solidFill>
                <a:srgbClr val="31B1EC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099185" y="2157095"/>
            <a:ext cx="1492250" cy="424180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规划期限</a:t>
            </a:r>
            <a:endParaRPr lang="zh-CN" altLang="en-US" sz="2400" b="1"/>
          </a:p>
        </p:txBody>
      </p:sp>
      <p:sp>
        <p:nvSpPr>
          <p:cNvPr id="12" name="内容占位符 11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455295" y="4888230"/>
            <a:ext cx="8687435" cy="3225800"/>
          </a:xfrm>
        </p:spPr>
        <p:txBody>
          <a:bodyPr>
            <a:noAutofit/>
          </a:bodyPr>
          <a:p>
            <a:pPr marL="0" indent="495300"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>
                <a:solidFill>
                  <a:schemeClr val="tx1"/>
                </a:solidFill>
              </a:rPr>
              <a:t>规划范围即铁坡镇行政管辖区，分为镇域、城镇开发边界、镇区三个层次。</a:t>
            </a:r>
            <a:endParaRPr lang="zh-CN" altLang="en-US" sz="1800" b="1">
              <a:solidFill>
                <a:schemeClr val="tx1"/>
              </a:solidFill>
            </a:endParaRPr>
          </a:p>
          <a:p>
            <a:pPr marL="0" indent="495300" algn="l"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rgbClr val="31B1EC"/>
                </a:solidFill>
              </a:rPr>
              <a:t>镇域层次</a:t>
            </a:r>
            <a:r>
              <a:rPr lang="en-US" altLang="zh-CN" sz="1800" b="1">
                <a:solidFill>
                  <a:srgbClr val="31B1EC"/>
                </a:solidFill>
              </a:rPr>
              <a:t>:</a:t>
            </a:r>
            <a:r>
              <a:rPr lang="zh-CN" altLang="en-US" sz="1800">
                <a:solidFill>
                  <a:schemeClr val="tx1"/>
                </a:solidFill>
              </a:rPr>
              <a:t>指铁坡镇行政管辖区内全部国土空间，面积约为</a:t>
            </a:r>
            <a:r>
              <a:rPr lang="en-US" sz="1800">
                <a:solidFill>
                  <a:schemeClr val="tx1"/>
                </a:solidFill>
              </a:rPr>
              <a:t>103.25</a:t>
            </a:r>
            <a:r>
              <a:rPr lang="zh-CN" altLang="en-US" sz="1800">
                <a:solidFill>
                  <a:schemeClr val="tx1"/>
                </a:solidFill>
              </a:rPr>
              <a:t>平方公里。</a:t>
            </a:r>
            <a:endParaRPr lang="zh-CN" altLang="en-US" sz="1800">
              <a:solidFill>
                <a:schemeClr val="tx1"/>
              </a:solidFill>
            </a:endParaRPr>
          </a:p>
          <a:p>
            <a:pPr marL="0" indent="495300" algn="l"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rgbClr val="31B1EC"/>
                </a:solidFill>
                <a:sym typeface="+mn-ea"/>
              </a:rPr>
              <a:t>城镇开发边界层次:</a:t>
            </a:r>
            <a:r>
              <a:rPr lang="zh-CN" altLang="en-US" sz="1800">
                <a:solidFill>
                  <a:schemeClr val="tx1"/>
                </a:solidFill>
                <a:sym typeface="+mn-ea"/>
              </a:rPr>
              <a:t>指铁坡镇城镇开发边界范围内全部国土空间，面积约</a:t>
            </a:r>
            <a:r>
              <a:rPr lang="en-US" altLang="zh-CN" sz="1800">
                <a:solidFill>
                  <a:schemeClr val="tx1"/>
                </a:solidFill>
                <a:sym typeface="+mn-ea"/>
              </a:rPr>
              <a:t>22.07</a:t>
            </a:r>
            <a:r>
              <a:rPr lang="zh-CN" altLang="en-US" sz="1800">
                <a:solidFill>
                  <a:schemeClr val="tx1"/>
                </a:solidFill>
                <a:sym typeface="+mn-ea"/>
              </a:rPr>
              <a:t>公顷。</a:t>
            </a:r>
            <a:endParaRPr lang="zh-CN" altLang="en-US" sz="1800">
              <a:solidFill>
                <a:schemeClr val="tx1"/>
              </a:solidFill>
            </a:endParaRPr>
          </a:p>
          <a:p>
            <a:pPr marL="0" indent="495300"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rgbClr val="31B1EC"/>
                </a:solidFill>
              </a:rPr>
              <a:t>镇区层次:</a:t>
            </a:r>
            <a:r>
              <a:rPr lang="zh-CN" altLang="en-US" sz="1800">
                <a:solidFill>
                  <a:schemeClr val="tx1"/>
                </a:solidFill>
              </a:rPr>
              <a:t>指依据规划控制需要划定的镇区规划范围内全部国土空间，面积约</a:t>
            </a:r>
            <a:r>
              <a:rPr lang="en-US" sz="1800">
                <a:solidFill>
                  <a:schemeClr val="tx1"/>
                </a:solidFill>
              </a:rPr>
              <a:t>25.93</a:t>
            </a:r>
            <a:r>
              <a:rPr lang="zh-CN" altLang="en-US" sz="1800">
                <a:solidFill>
                  <a:schemeClr val="tx1"/>
                </a:solidFill>
              </a:rPr>
              <a:t>公顷。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099185" y="4374515"/>
            <a:ext cx="1492250" cy="424180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规划范围</a:t>
            </a:r>
            <a:endParaRPr lang="zh-CN" altLang="en-US" sz="2400" b="1"/>
          </a:p>
        </p:txBody>
      </p:sp>
      <p:sp>
        <p:nvSpPr>
          <p:cNvPr id="17" name="内容占位符 1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55295" y="2637790"/>
            <a:ext cx="8687435" cy="51879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46100">
              <a:buNone/>
              <a:extLst>
                <a:ext uri="{35155182-B16C-46BC-9424-99874614C6A1}">
                  <wpsdc:indentchars xmlns:wpsdc="http://www.wps.cn/officeDocument/2017/drawingmlCustomData" val="200" checksum="1164949499"/>
                </a:ext>
              </a:extLst>
            </a:pPr>
            <a:r>
              <a:rPr lang="zh-CN" sz="2000">
                <a:solidFill>
                  <a:schemeClr val="tx1"/>
                </a:solidFill>
              </a:rPr>
              <a:t>规划期限为</a:t>
            </a:r>
            <a:r>
              <a:rPr lang="en-US" altLang="zh-CN" sz="2000">
                <a:solidFill>
                  <a:schemeClr val="tx1"/>
                </a:solidFill>
              </a:rPr>
              <a:t>2021-2035</a:t>
            </a:r>
            <a:r>
              <a:rPr lang="zh-CN" altLang="en-US" sz="2000">
                <a:solidFill>
                  <a:schemeClr val="tx1"/>
                </a:solidFill>
              </a:rPr>
              <a:t>年。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1778635" y="3152140"/>
            <a:ext cx="6043930" cy="1014730"/>
            <a:chOff x="2801" y="4964"/>
            <a:chExt cx="9518" cy="1598"/>
          </a:xfrm>
        </p:grpSpPr>
        <p:grpSp>
          <p:nvGrpSpPr>
            <p:cNvPr id="26" name="组合 25"/>
            <p:cNvGrpSpPr/>
            <p:nvPr/>
          </p:nvGrpSpPr>
          <p:grpSpPr>
            <a:xfrm>
              <a:off x="2801" y="5525"/>
              <a:ext cx="9518" cy="363"/>
              <a:chOff x="2801" y="5600"/>
              <a:chExt cx="9518" cy="363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801" y="5843"/>
                <a:ext cx="9518" cy="120"/>
                <a:chOff x="2766" y="5843"/>
                <a:chExt cx="9518" cy="120"/>
              </a:xfrm>
            </p:grpSpPr>
            <p:sp>
              <p:nvSpPr>
                <p:cNvPr id="19" name="矩形 1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766" y="5843"/>
                  <a:ext cx="3198" cy="120"/>
                </a:xfrm>
                <a:prstGeom prst="rect">
                  <a:avLst/>
                </a:prstGeom>
                <a:solidFill>
                  <a:srgbClr val="31B1E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926" y="5843"/>
                  <a:ext cx="3198" cy="120"/>
                </a:xfrm>
                <a:prstGeom prst="rect">
                  <a:avLst/>
                </a:prstGeom>
                <a:solidFill>
                  <a:srgbClr val="6191E3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9086" y="5843"/>
                  <a:ext cx="3198" cy="12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3" name="等腰三角形 22"/>
              <p:cNvSpPr/>
              <p:nvPr>
                <p:custDataLst>
                  <p:tags r:id="rId13"/>
                </p:custDataLst>
              </p:nvPr>
            </p:nvSpPr>
            <p:spPr>
              <a:xfrm>
                <a:off x="4175" y="5600"/>
                <a:ext cx="300" cy="300"/>
              </a:xfrm>
              <a:prstGeom prst="triangle">
                <a:avLst/>
              </a:prstGeom>
              <a:solidFill>
                <a:srgbClr val="31B1EC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14"/>
                </p:custDataLst>
              </p:nvPr>
            </p:nvSpPr>
            <p:spPr>
              <a:xfrm>
                <a:off x="7407" y="5600"/>
                <a:ext cx="300" cy="300"/>
              </a:xfrm>
              <a:prstGeom prst="triangle">
                <a:avLst/>
              </a:prstGeom>
              <a:solidFill>
                <a:srgbClr val="6191E3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等腰三角形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10647" y="5600"/>
                <a:ext cx="300" cy="300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7" name="内容占位符 11"/>
            <p:cNvSpPr>
              <a:spLocks noGrp="1"/>
            </p:cNvSpPr>
            <p:nvPr>
              <p:custDataLst>
                <p:tags r:id="rId16"/>
              </p:custDataLst>
            </p:nvPr>
          </p:nvSpPr>
          <p:spPr>
            <a:xfrm>
              <a:off x="2967" y="4964"/>
              <a:ext cx="2643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444500">
                <a:buNone/>
                <a:extLst>
                  <a:ext uri="{35155182-B16C-46BC-9424-99874614C6A1}">
                    <wpsdc:indentchars xmlns:wpsdc="http://www.wps.cn/officeDocument/2017/drawingmlCustomData" val="200" checksum="909944644"/>
                  </a:ext>
                </a:extLst>
              </a:pPr>
              <a:r>
                <a:rPr lang="en-US" sz="1600" b="1">
                  <a:solidFill>
                    <a:srgbClr val="31B1EC"/>
                  </a:solidFill>
                </a:rPr>
                <a:t>2020</a:t>
              </a:r>
              <a:r>
                <a:rPr lang="zh-CN" altLang="en-US" sz="1600" b="1">
                  <a:solidFill>
                    <a:srgbClr val="31B1EC"/>
                  </a:solidFill>
                </a:rPr>
                <a:t>年</a:t>
              </a:r>
              <a:endParaRPr lang="zh-CN" altLang="en-US" sz="1600" b="1">
                <a:solidFill>
                  <a:srgbClr val="31B1EC"/>
                </a:solidFill>
              </a:endParaRPr>
            </a:p>
          </p:txBody>
        </p:sp>
        <p:sp>
          <p:nvSpPr>
            <p:cNvPr id="28" name="内容占位符 11"/>
            <p:cNvSpPr>
              <a:spLocks noGrp="1"/>
            </p:cNvSpPr>
            <p:nvPr>
              <p:custDataLst>
                <p:tags r:id="rId17"/>
              </p:custDataLst>
            </p:nvPr>
          </p:nvSpPr>
          <p:spPr>
            <a:xfrm>
              <a:off x="6252" y="4964"/>
              <a:ext cx="2643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444500">
                <a:buNone/>
                <a:extLst>
                  <a:ext uri="{35155182-B16C-46BC-9424-99874614C6A1}">
                    <wpsdc:indentchars xmlns:wpsdc="http://www.wps.cn/officeDocument/2017/drawingmlCustomData" val="200" checksum="909944644"/>
                  </a:ext>
                </a:extLst>
              </a:pPr>
              <a:r>
                <a:rPr lang="en-US" sz="1600" b="1">
                  <a:solidFill>
                    <a:srgbClr val="31B1EC"/>
                  </a:solidFill>
                </a:rPr>
                <a:t>2025</a:t>
              </a:r>
              <a:r>
                <a:rPr lang="zh-CN" altLang="en-US" sz="1600" b="1">
                  <a:solidFill>
                    <a:srgbClr val="31B1EC"/>
                  </a:solidFill>
                </a:rPr>
                <a:t>年</a:t>
              </a:r>
              <a:endParaRPr lang="zh-CN" altLang="en-US" sz="1600" b="1">
                <a:solidFill>
                  <a:srgbClr val="31B1EC"/>
                </a:solidFill>
              </a:endParaRPr>
            </a:p>
          </p:txBody>
        </p:sp>
        <p:sp>
          <p:nvSpPr>
            <p:cNvPr id="29" name="内容占位符 11"/>
            <p:cNvSpPr>
              <a:spLocks noGrp="1"/>
            </p:cNvSpPr>
            <p:nvPr>
              <p:custDataLst>
                <p:tags r:id="rId18"/>
              </p:custDataLst>
            </p:nvPr>
          </p:nvSpPr>
          <p:spPr>
            <a:xfrm>
              <a:off x="9402" y="4964"/>
              <a:ext cx="2643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444500">
                <a:buNone/>
                <a:extLst>
                  <a:ext uri="{35155182-B16C-46BC-9424-99874614C6A1}">
                    <wpsdc:indentchars xmlns:wpsdc="http://www.wps.cn/officeDocument/2017/drawingmlCustomData" val="200" checksum="909944644"/>
                  </a:ext>
                </a:extLst>
              </a:pPr>
              <a:r>
                <a:rPr lang="en-US" sz="1600" b="1">
                  <a:solidFill>
                    <a:srgbClr val="31B1EC"/>
                  </a:solidFill>
                </a:rPr>
                <a:t>2035</a:t>
              </a:r>
              <a:r>
                <a:rPr lang="zh-CN" altLang="en-US" sz="1600" b="1">
                  <a:solidFill>
                    <a:srgbClr val="31B1EC"/>
                  </a:solidFill>
                </a:rPr>
                <a:t>年</a:t>
              </a:r>
              <a:endParaRPr lang="zh-CN" altLang="en-US" sz="1600" b="1">
                <a:solidFill>
                  <a:srgbClr val="31B1EC"/>
                </a:solidFill>
              </a:endParaRPr>
            </a:p>
          </p:txBody>
        </p:sp>
        <p:sp>
          <p:nvSpPr>
            <p:cNvPr id="30" name="内容占位符 11"/>
            <p:cNvSpPr>
              <a:spLocks noGrp="1"/>
            </p:cNvSpPr>
            <p:nvPr>
              <p:custDataLst>
                <p:tags r:id="rId19"/>
              </p:custDataLst>
            </p:nvPr>
          </p:nvSpPr>
          <p:spPr>
            <a:xfrm>
              <a:off x="3417" y="5984"/>
              <a:ext cx="2104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1400" b="1">
                  <a:solidFill>
                    <a:schemeClr val="tx1"/>
                  </a:solidFill>
                </a:rPr>
                <a:t>规划基期年</a:t>
              </a:r>
              <a:endParaRPr lang="zh-CN" sz="1400" b="1">
                <a:solidFill>
                  <a:schemeClr val="tx1"/>
                </a:solidFill>
              </a:endParaRPr>
            </a:p>
          </p:txBody>
        </p:sp>
        <p:sp>
          <p:nvSpPr>
            <p:cNvPr id="31" name="内容占位符 11"/>
            <p:cNvSpPr>
              <a:spLocks noGrp="1"/>
            </p:cNvSpPr>
            <p:nvPr>
              <p:custDataLst>
                <p:tags r:id="rId20"/>
              </p:custDataLst>
            </p:nvPr>
          </p:nvSpPr>
          <p:spPr>
            <a:xfrm>
              <a:off x="6685" y="5984"/>
              <a:ext cx="2104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1400" b="1">
                  <a:solidFill>
                    <a:schemeClr val="tx1"/>
                  </a:solidFill>
                </a:rPr>
                <a:t>规划近期年</a:t>
              </a:r>
              <a:endParaRPr lang="zh-CN" sz="1400" b="1">
                <a:solidFill>
                  <a:schemeClr val="tx1"/>
                </a:solidFill>
              </a:endParaRPr>
            </a:p>
          </p:txBody>
        </p:sp>
        <p:sp>
          <p:nvSpPr>
            <p:cNvPr id="32" name="内容占位符 11"/>
            <p:cNvSpPr>
              <a:spLocks noGrp="1"/>
            </p:cNvSpPr>
            <p:nvPr>
              <p:custDataLst>
                <p:tags r:id="rId21"/>
              </p:custDataLst>
            </p:nvPr>
          </p:nvSpPr>
          <p:spPr>
            <a:xfrm>
              <a:off x="9970" y="5984"/>
              <a:ext cx="1879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1400" b="1">
                  <a:solidFill>
                    <a:schemeClr val="tx1"/>
                  </a:solidFill>
                </a:rPr>
                <a:t>规划目标年</a:t>
              </a:r>
              <a:endParaRPr lang="zh-CN" sz="1400" b="1">
                <a:solidFill>
                  <a:schemeClr val="tx1"/>
                </a:solidFill>
              </a:endParaRPr>
            </a:p>
          </p:txBody>
        </p:sp>
      </p:grpSp>
    </p:spTree>
    <p:custDataLst>
      <p:tags r:id="rId2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3-铁坡镇/铁坡镇4.png铁坡镇4"/>
          <p:cNvPicPr>
            <a:picLocks noChangeAspect="1"/>
          </p:cNvPicPr>
          <p:nvPr/>
        </p:nvPicPr>
        <p:blipFill>
          <a:blip r:embed="rId1"/>
          <a:srcRect t="46" b="46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1555115"/>
          </a:xfrm>
          <a:prstGeom prst="rect">
            <a:avLst/>
          </a:prstGeom>
          <a:gradFill>
            <a:gsLst>
              <a:gs pos="40000">
                <a:srgbClr val="F3AB3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F3A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128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02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30470"/>
            <a:ext cx="396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&gt;&gt;发展定位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&gt;&gt;发展目标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6372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发展定位与目标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80" y="9208770"/>
            <a:ext cx="7364095" cy="2764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5" y="5854065"/>
            <a:ext cx="7416165" cy="2748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10" y="2490470"/>
            <a:ext cx="7403465" cy="275717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发展定位与目标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FFC000"/>
                </a:solidFill>
              </a:rPr>
              <a:t>2.1 </a:t>
            </a:r>
            <a:r>
              <a:rPr lang="zh-CN" altLang="en-US" sz="3200">
                <a:solidFill>
                  <a:srgbClr val="FFC000"/>
                </a:solidFill>
              </a:rPr>
              <a:t>发展定位</a:t>
            </a:r>
            <a:endParaRPr lang="zh-CN" altLang="en-US" sz="3200">
              <a:solidFill>
                <a:srgbClr val="FFC000"/>
              </a:solidFill>
            </a:endParaRPr>
          </a:p>
        </p:txBody>
      </p:sp>
      <p:sp>
        <p:nvSpPr>
          <p:cNvPr id="13" name="内容占位符 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720090" y="2866390"/>
            <a:ext cx="8182610" cy="17830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2400" b="1">
              <a:solidFill>
                <a:srgbClr val="DEA700"/>
              </a:solidFill>
            </a:endParaRPr>
          </a:p>
          <a:p>
            <a:pPr marL="0" indent="0" algn="ctr">
              <a:buNone/>
            </a:pPr>
            <a:r>
              <a:rPr lang="zh-CN" altLang="en-US" sz="4000" b="1">
                <a:solidFill>
                  <a:srgbClr val="FF0000"/>
                </a:solidFill>
              </a:rPr>
              <a:t>怀化市现代农业示范镇</a:t>
            </a:r>
            <a:endParaRPr lang="zh-CN" altLang="en-US" sz="4000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zh-CN" altLang="en-US" sz="4000" b="1">
              <a:solidFill>
                <a:srgbClr val="DEA700"/>
              </a:solidFill>
            </a:endParaRPr>
          </a:p>
          <a:p>
            <a:pPr marL="0" indent="0" algn="ctr">
              <a:buNone/>
            </a:pPr>
            <a:endParaRPr lang="zh-CN" altLang="en-US" sz="4000" b="1">
              <a:solidFill>
                <a:srgbClr val="DEA700"/>
              </a:solidFill>
            </a:endParaRPr>
          </a:p>
          <a:p>
            <a:pPr marL="0" algn="ctr">
              <a:buClrTx/>
              <a:buSzTx/>
              <a:buNone/>
            </a:pPr>
            <a:endParaRPr lang="zh-CN" altLang="en-US" sz="4000" b="1">
              <a:solidFill>
                <a:srgbClr val="FFC000"/>
              </a:solidFill>
            </a:endParaRPr>
          </a:p>
        </p:txBody>
      </p:sp>
      <p:sp>
        <p:nvSpPr>
          <p:cNvPr id="14" name="内容占位符 6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20090" y="6643370"/>
            <a:ext cx="8182610" cy="17322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000" b="1">
                <a:solidFill>
                  <a:srgbClr val="FF0000"/>
                </a:solidFill>
              </a:rPr>
              <a:t>怀化市生态休闲旅游小镇</a:t>
            </a:r>
            <a:endParaRPr lang="zh-CN" altLang="en-US" sz="4000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5" name="内容占位符 6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720090" y="10041890"/>
            <a:ext cx="8182610" cy="15138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zh-CN" altLang="en-US" sz="4000" b="1">
                <a:solidFill>
                  <a:srgbClr val="FF0000"/>
                </a:solidFill>
              </a:rPr>
              <a:t>中方县石材加工特色小镇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/>
          <a:srcRect l="20490" r="20490"/>
          <a:stretch>
            <a:fillRect/>
          </a:stretch>
        </p:blipFill>
        <p:spPr>
          <a:xfrm>
            <a:off x="0" y="4105910"/>
            <a:ext cx="9640570" cy="8714740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2"/>
            </p:custDataLst>
          </p:nvPr>
        </p:nvSpPr>
        <p:spPr>
          <a:xfrm>
            <a:off x="0" y="-7620"/>
            <a:ext cx="9640570" cy="12827635"/>
          </a:xfrm>
          <a:prstGeom prst="rect">
            <a:avLst/>
          </a:prstGeom>
          <a:gradFill>
            <a:gsLst>
              <a:gs pos="53000">
                <a:srgbClr val="E2F2F3"/>
              </a:gs>
              <a:gs pos="100000">
                <a:schemeClr val="bg1"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发展定位与目标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FFC000"/>
                </a:solidFill>
              </a:rPr>
              <a:t>2.2 </a:t>
            </a:r>
            <a:r>
              <a:rPr lang="zh-CN" altLang="en-US" sz="3200">
                <a:solidFill>
                  <a:srgbClr val="FFC000"/>
                </a:solidFill>
              </a:rPr>
              <a:t>发展目标</a:t>
            </a:r>
            <a:endParaRPr lang="zh-CN" altLang="en-US" sz="3200">
              <a:solidFill>
                <a:srgbClr val="FFC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793115" y="3870325"/>
            <a:ext cx="8012430" cy="3225800"/>
          </a:xfrm>
        </p:spPr>
        <p:txBody>
          <a:bodyPr>
            <a:noAutofit/>
          </a:bodyPr>
          <a:p>
            <a:pPr marL="0" indent="647700">
              <a:buNone/>
              <a:extLst>
                <a:ext uri="{35155182-B16C-46BC-9424-99874614C6A1}">
                  <wpsdc:indentchars xmlns:wpsdc="http://www.wps.cn/officeDocument/2017/drawingmlCustomData" val="200" checksum="2787091126"/>
                </a:ext>
              </a:extLst>
            </a:pPr>
            <a:r>
              <a:rPr lang="zh-CN" altLang="en-US" sz="2400" b="1">
                <a:solidFill>
                  <a:schemeClr val="tx1"/>
                </a:solidFill>
              </a:rPr>
              <a:t>紧扣发展定位，立足铁坡镇区位优势和交通条件，充分发挥丰富的生态和古村资源优势，规划至2035年，将铁坡镇建设成为集现代农业、生态旅游、石材加工于一体、风貌特色突出、人民生活幸福、企业生产高效、生态蓝绿呼应、设施配套完善的现代化农旅小镇。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95630" y="2715260"/>
            <a:ext cx="8355965" cy="5459730"/>
          </a:xfrm>
          <a:prstGeom prst="roundRect">
            <a:avLst>
              <a:gd name="adj" fmla="val 8240"/>
            </a:avLst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2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3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4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5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6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7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8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9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1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2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3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4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5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TABLE_ENDDRAG_ORIGIN_RECT" val="711*320"/>
  <p:tag name="TABLE_ENDDRAG_RECT" val="18*678*711*320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DIAGRAM_VIRTUALLY_FRAME" val="{&quot;height&quot;:93.6,&quot;left&quot;:53.6,&quot;top&quot;:359.1,&quot;width&quot;:646.25}"/>
</p:tagLst>
</file>

<file path=ppt/tags/tag183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4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5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8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9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TABLE_ENDDRAG_ORIGIN_RECT" val="643*269"/>
  <p:tag name="TABLE_ENDDRAG_RECT" val="53*244*643*269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137.05,&quot;left&quot;:54.2,&quot;top&quot;:212.7,&quot;width&quot;:645.45}"/>
</p:tagLst>
</file>

<file path=ppt/tags/tag231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2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3.xml><?xml version="1.0" encoding="utf-8"?>
<p:tagLst xmlns:p="http://schemas.openxmlformats.org/presentationml/2006/main">
  <p:tag name="KSO_WM_DIAGRAM_VIRTUALLY_FRAME" val="{&quot;height&quot;:137.05,&quot;left&quot;:54.2,&quot;top&quot;:212.7,&quot;width&quot;:645.45}"/>
</p:tagLst>
</file>

<file path=ppt/tags/tag234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5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6.xml><?xml version="1.0" encoding="utf-8"?>
<p:tagLst xmlns:p="http://schemas.openxmlformats.org/presentationml/2006/main">
  <p:tag name="KSO_WM_DIAGRAM_VIRTUALLY_FRAME" val="{&quot;height&quot;:137.05,&quot;left&quot;:54.2,&quot;top&quot;:212.7,&quot;width&quot;:645.45}"/>
</p:tagLst>
</file>

<file path=ppt/tags/tag237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8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4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5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6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TABLE_ENDDRAG_ORIGIN_RECT" val="594*209"/>
  <p:tag name="TABLE_ENDDRAG_RECT" val="82*295*594*209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7.xml><?xml version="1.0" encoding="utf-8"?>
<p:tagLst xmlns:p="http://schemas.openxmlformats.org/presentationml/2006/main">
  <p:tag name="commondata" val="eyJoZGlkIjoiNzFmOTMwOGY3YTI2MzMxOWI1MDc5MTRkOGE1M2ZlZTgifQ=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89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1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2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3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4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6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7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8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9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8001</Words>
  <Application>WPS 演示</Application>
  <PresentationFormat>宽屏</PresentationFormat>
  <Paragraphs>852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Times New Roman</vt:lpstr>
      <vt:lpstr>WPS</vt:lpstr>
      <vt:lpstr>PowerPoint 演示文稿</vt:lpstr>
      <vt:lpstr>PowerPoint 演示文稿</vt:lpstr>
      <vt:lpstr>前言</vt:lpstr>
      <vt:lpstr>PowerPoint 演示文稿</vt:lpstr>
      <vt:lpstr>1.1 指导思想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王海燕</cp:lastModifiedBy>
  <cp:revision>234</cp:revision>
  <dcterms:created xsi:type="dcterms:W3CDTF">2019-06-19T02:08:00Z</dcterms:created>
  <dcterms:modified xsi:type="dcterms:W3CDTF">2024-09-11T07:31:00Z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09CCA6DD56EB4931B17DA3DB7F81E857_13</vt:lpwstr>
  </property>
</Properties>
</file>